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5" r:id="rId7"/>
    <p:sldId id="269" r:id="rId8"/>
    <p:sldId id="270" r:id="rId9"/>
    <p:sldId id="271" r:id="rId10"/>
    <p:sldId id="272" r:id="rId11"/>
    <p:sldId id="262" r:id="rId12"/>
    <p:sldId id="273" r:id="rId13"/>
    <p:sldId id="274" r:id="rId14"/>
    <p:sldId id="275" r:id="rId15"/>
    <p:sldId id="266" r:id="rId16"/>
    <p:sldId id="276" r:id="rId17"/>
    <p:sldId id="277" r:id="rId18"/>
    <p:sldId id="282" r:id="rId19"/>
    <p:sldId id="279" r:id="rId20"/>
    <p:sldId id="278" r:id="rId21"/>
    <p:sldId id="280" r:id="rId22"/>
    <p:sldId id="281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1" r:id="rId31"/>
    <p:sldId id="293" r:id="rId32"/>
    <p:sldId id="292" r:id="rId33"/>
    <p:sldId id="294" r:id="rId3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4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9A8375-B217-4ABC-8E94-77DFA2ECA07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EE484C59-9B83-499A-AA90-5F9DA29B8019}">
      <dgm:prSet/>
      <dgm:spPr>
        <a:noFill/>
        <a:ln>
          <a:solidFill>
            <a:srgbClr val="C00000"/>
          </a:solidFill>
        </a:ln>
      </dgm:spPr>
      <dgm:t>
        <a:bodyPr/>
        <a:lstStyle/>
        <a:p>
          <a:pPr rtl="0"/>
          <a:r>
            <a:rPr lang="es-ES" b="1" dirty="0" smtClean="0">
              <a:solidFill>
                <a:srgbClr val="C00000"/>
              </a:solidFill>
            </a:rPr>
            <a:t>1. Organización, Objetivos, Antecedentes</a:t>
          </a:r>
          <a:endParaRPr lang="es-CL" dirty="0">
            <a:solidFill>
              <a:srgbClr val="C00000"/>
            </a:solidFill>
          </a:endParaRPr>
        </a:p>
      </dgm:t>
    </dgm:pt>
    <dgm:pt modelId="{113B9A02-476C-4AD8-B117-692BEFF49436}" type="parTrans" cxnId="{C9E7024B-747C-4EBC-9EB7-DA65276EEA3C}">
      <dgm:prSet/>
      <dgm:spPr/>
      <dgm:t>
        <a:bodyPr/>
        <a:lstStyle/>
        <a:p>
          <a:endParaRPr lang="es-CL"/>
        </a:p>
      </dgm:t>
    </dgm:pt>
    <dgm:pt modelId="{7AE8300C-9FD4-4CE3-B29A-1EAAEACCB688}" type="sibTrans" cxnId="{C9E7024B-747C-4EBC-9EB7-DA65276EEA3C}">
      <dgm:prSet/>
      <dgm:spPr/>
      <dgm:t>
        <a:bodyPr/>
        <a:lstStyle/>
        <a:p>
          <a:endParaRPr lang="es-CL"/>
        </a:p>
      </dgm:t>
    </dgm:pt>
    <dgm:pt modelId="{FE3E985E-FB4C-4BBD-AA97-E4E8569D527F}">
      <dgm:prSet/>
      <dgm:spPr>
        <a:noFill/>
        <a:ln>
          <a:solidFill>
            <a:srgbClr val="C00000"/>
          </a:solidFill>
        </a:ln>
      </dgm:spPr>
      <dgm:t>
        <a:bodyPr/>
        <a:lstStyle/>
        <a:p>
          <a:pPr rtl="0"/>
          <a:r>
            <a:rPr lang="es-ES" b="1" smtClean="0">
              <a:solidFill>
                <a:srgbClr val="C00000"/>
              </a:solidFill>
            </a:rPr>
            <a:t>2. Sistema de Alerta y Alarma</a:t>
          </a:r>
          <a:endParaRPr lang="es-CL">
            <a:solidFill>
              <a:srgbClr val="C00000"/>
            </a:solidFill>
          </a:endParaRPr>
        </a:p>
      </dgm:t>
    </dgm:pt>
    <dgm:pt modelId="{9B86478A-B71C-47DF-9418-C007439F0130}" type="parTrans" cxnId="{E02BE198-93CD-483F-9FD9-87965B199E78}">
      <dgm:prSet/>
      <dgm:spPr/>
      <dgm:t>
        <a:bodyPr/>
        <a:lstStyle/>
        <a:p>
          <a:endParaRPr lang="es-CL"/>
        </a:p>
      </dgm:t>
    </dgm:pt>
    <dgm:pt modelId="{EBB18F8A-6EFF-4D4E-BABD-4C83D769D10C}" type="sibTrans" cxnId="{E02BE198-93CD-483F-9FD9-87965B199E78}">
      <dgm:prSet/>
      <dgm:spPr/>
      <dgm:t>
        <a:bodyPr/>
        <a:lstStyle/>
        <a:p>
          <a:endParaRPr lang="es-CL"/>
        </a:p>
      </dgm:t>
    </dgm:pt>
    <dgm:pt modelId="{C924BAE3-6022-40CE-9C7D-844C152320FB}">
      <dgm:prSet/>
      <dgm:spPr>
        <a:noFill/>
        <a:ln>
          <a:solidFill>
            <a:srgbClr val="CC0000"/>
          </a:solidFill>
        </a:ln>
      </dgm:spPr>
      <dgm:t>
        <a:bodyPr/>
        <a:lstStyle/>
        <a:p>
          <a:pPr rtl="0"/>
          <a:r>
            <a:rPr lang="es-ES" b="1" dirty="0" smtClean="0">
              <a:solidFill>
                <a:srgbClr val="C00000"/>
              </a:solidFill>
            </a:rPr>
            <a:t>3. Protocolo de Acción Ante Emergencia</a:t>
          </a:r>
          <a:endParaRPr lang="es-CL" dirty="0">
            <a:solidFill>
              <a:srgbClr val="C00000"/>
            </a:solidFill>
          </a:endParaRPr>
        </a:p>
      </dgm:t>
    </dgm:pt>
    <dgm:pt modelId="{BC21188F-2E45-4790-A8C7-E0C4E83CDBBE}" type="parTrans" cxnId="{4A62C7B3-316C-4BA2-AC35-2DCFD0C68CF8}">
      <dgm:prSet/>
      <dgm:spPr/>
      <dgm:t>
        <a:bodyPr/>
        <a:lstStyle/>
        <a:p>
          <a:endParaRPr lang="es-CL"/>
        </a:p>
      </dgm:t>
    </dgm:pt>
    <dgm:pt modelId="{7714EE28-346C-4072-9291-2FC2FD5AF00B}" type="sibTrans" cxnId="{4A62C7B3-316C-4BA2-AC35-2DCFD0C68CF8}">
      <dgm:prSet/>
      <dgm:spPr/>
      <dgm:t>
        <a:bodyPr/>
        <a:lstStyle/>
        <a:p>
          <a:endParaRPr lang="es-CL"/>
        </a:p>
      </dgm:t>
    </dgm:pt>
    <dgm:pt modelId="{92DDD71C-35A8-424F-A855-5391BC395852}">
      <dgm:prSet/>
      <dgm:spPr>
        <a:noFill/>
        <a:ln>
          <a:solidFill>
            <a:srgbClr val="CC0000"/>
          </a:solidFill>
        </a:ln>
      </dgm:spPr>
      <dgm:t>
        <a:bodyPr/>
        <a:lstStyle/>
        <a:p>
          <a:pPr rtl="0"/>
          <a:r>
            <a:rPr lang="es-ES" b="1" dirty="0" smtClean="0">
              <a:solidFill>
                <a:srgbClr val="C00000"/>
              </a:solidFill>
            </a:rPr>
            <a:t>4. Implementación de Programas de Seguridad</a:t>
          </a:r>
          <a:endParaRPr lang="es-CL" dirty="0">
            <a:solidFill>
              <a:srgbClr val="C00000"/>
            </a:solidFill>
          </a:endParaRPr>
        </a:p>
      </dgm:t>
    </dgm:pt>
    <dgm:pt modelId="{A5F3B629-FE03-44FB-9122-A605E8484484}" type="parTrans" cxnId="{D30FD154-1C40-4E3E-9DBF-5F740DA47415}">
      <dgm:prSet/>
      <dgm:spPr/>
      <dgm:t>
        <a:bodyPr/>
        <a:lstStyle/>
        <a:p>
          <a:endParaRPr lang="es-CL"/>
        </a:p>
      </dgm:t>
    </dgm:pt>
    <dgm:pt modelId="{31CBF179-4A0B-4624-9AA5-B2FFF3577C49}" type="sibTrans" cxnId="{D30FD154-1C40-4E3E-9DBF-5F740DA47415}">
      <dgm:prSet/>
      <dgm:spPr/>
      <dgm:t>
        <a:bodyPr/>
        <a:lstStyle/>
        <a:p>
          <a:endParaRPr lang="es-CL"/>
        </a:p>
      </dgm:t>
    </dgm:pt>
    <dgm:pt modelId="{B1D4D815-327E-4D30-BAB6-2BB7BFB1D4C1}">
      <dgm:prSet/>
      <dgm:spPr>
        <a:noFill/>
        <a:ln>
          <a:solidFill>
            <a:srgbClr val="C00000"/>
          </a:solidFill>
        </a:ln>
      </dgm:spPr>
      <dgm:t>
        <a:bodyPr/>
        <a:lstStyle/>
        <a:p>
          <a:pPr rtl="0"/>
          <a:r>
            <a:rPr lang="es-ES" b="1" smtClean="0">
              <a:solidFill>
                <a:srgbClr val="C00000"/>
              </a:solidFill>
            </a:rPr>
            <a:t>5. Programas de respuesta ante Emergencias</a:t>
          </a:r>
          <a:endParaRPr lang="es-CL">
            <a:solidFill>
              <a:srgbClr val="C00000"/>
            </a:solidFill>
          </a:endParaRPr>
        </a:p>
      </dgm:t>
    </dgm:pt>
    <dgm:pt modelId="{E306793B-5BDF-45F5-9AF4-EBFE93DF4BDC}" type="parTrans" cxnId="{81B84864-546F-4D19-A8C5-F5447F7D4F27}">
      <dgm:prSet/>
      <dgm:spPr/>
      <dgm:t>
        <a:bodyPr/>
        <a:lstStyle/>
        <a:p>
          <a:endParaRPr lang="es-CL"/>
        </a:p>
      </dgm:t>
    </dgm:pt>
    <dgm:pt modelId="{C2379008-BAB2-4B0D-8EEA-3A51FA904923}" type="sibTrans" cxnId="{81B84864-546F-4D19-A8C5-F5447F7D4F27}">
      <dgm:prSet/>
      <dgm:spPr/>
      <dgm:t>
        <a:bodyPr/>
        <a:lstStyle/>
        <a:p>
          <a:endParaRPr lang="es-CL"/>
        </a:p>
      </dgm:t>
    </dgm:pt>
    <dgm:pt modelId="{38529DE7-964A-4F2D-A2F8-59C567DE6D3E}">
      <dgm:prSet/>
      <dgm:spPr>
        <a:noFill/>
        <a:ln>
          <a:solidFill>
            <a:srgbClr val="C00000"/>
          </a:solidFill>
        </a:ln>
      </dgm:spPr>
      <dgm:t>
        <a:bodyPr/>
        <a:lstStyle/>
        <a:p>
          <a:pPr rtl="0"/>
          <a:r>
            <a:rPr lang="es-ES" b="1" dirty="0" smtClean="0">
              <a:solidFill>
                <a:srgbClr val="C00000"/>
              </a:solidFill>
            </a:rPr>
            <a:t>6. Protocolo de Retiro de Alumnos ante Emergencias y Catástrofes</a:t>
          </a:r>
          <a:endParaRPr lang="es-CL" dirty="0">
            <a:solidFill>
              <a:srgbClr val="C00000"/>
            </a:solidFill>
          </a:endParaRPr>
        </a:p>
      </dgm:t>
    </dgm:pt>
    <dgm:pt modelId="{99ECDD89-6F34-4CDF-894A-DA1833B8E029}" type="parTrans" cxnId="{E1863C24-7DF9-49D3-82A7-1D0AC3C0DC8C}">
      <dgm:prSet/>
      <dgm:spPr/>
      <dgm:t>
        <a:bodyPr/>
        <a:lstStyle/>
        <a:p>
          <a:endParaRPr lang="es-CL"/>
        </a:p>
      </dgm:t>
    </dgm:pt>
    <dgm:pt modelId="{E47C23B6-19FB-4414-98C1-7E17F3BEE4F2}" type="sibTrans" cxnId="{E1863C24-7DF9-49D3-82A7-1D0AC3C0DC8C}">
      <dgm:prSet/>
      <dgm:spPr/>
      <dgm:t>
        <a:bodyPr/>
        <a:lstStyle/>
        <a:p>
          <a:endParaRPr lang="es-CL"/>
        </a:p>
      </dgm:t>
    </dgm:pt>
    <dgm:pt modelId="{6B8818F6-D4C4-4A5D-A405-579F3631C721}" type="pres">
      <dgm:prSet presAssocID="{B09A8375-B217-4ABC-8E94-77DFA2ECA0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8DF34089-6ABF-4F45-A6DB-095F3D899D8C}" type="pres">
      <dgm:prSet presAssocID="{EE484C59-9B83-499A-AA90-5F9DA29B8019}" presName="parentText" presStyleLbl="node1" presStyleIdx="0" presStyleCnt="6" custLinFactNeighborX="-93" custLinFactNeighborY="-31250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D17454EF-57E8-41EC-B64E-04C19F089F96}" type="pres">
      <dgm:prSet presAssocID="{7AE8300C-9FD4-4CE3-B29A-1EAAEACCB688}" presName="spacer" presStyleCnt="0"/>
      <dgm:spPr/>
    </dgm:pt>
    <dgm:pt modelId="{EE70366E-7C55-44EC-9600-C1C220A72C08}" type="pres">
      <dgm:prSet presAssocID="{FE3E985E-FB4C-4BBD-AA97-E4E8569D527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F4EA4E5-4459-49AB-B8CC-23CEC1F63AC2}" type="pres">
      <dgm:prSet presAssocID="{EBB18F8A-6EFF-4D4E-BABD-4C83D769D10C}" presName="spacer" presStyleCnt="0"/>
      <dgm:spPr/>
    </dgm:pt>
    <dgm:pt modelId="{0E3860AB-B71C-41D1-9FAE-C008C8A9B8FE}" type="pres">
      <dgm:prSet presAssocID="{C924BAE3-6022-40CE-9C7D-844C152320FB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6001FC3-91A5-4488-9D7C-D6E7A99515E8}" type="pres">
      <dgm:prSet presAssocID="{7714EE28-346C-4072-9291-2FC2FD5AF00B}" presName="spacer" presStyleCnt="0"/>
      <dgm:spPr/>
    </dgm:pt>
    <dgm:pt modelId="{DB7CDA0C-7238-4552-9859-C25B956E3128}" type="pres">
      <dgm:prSet presAssocID="{92DDD71C-35A8-424F-A855-5391BC395852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A5FF27F-EBE1-4C30-88F8-3A458B2F0195}" type="pres">
      <dgm:prSet presAssocID="{31CBF179-4A0B-4624-9AA5-B2FFF3577C49}" presName="spacer" presStyleCnt="0"/>
      <dgm:spPr/>
    </dgm:pt>
    <dgm:pt modelId="{503F8878-3295-4778-A393-8D908E595513}" type="pres">
      <dgm:prSet presAssocID="{B1D4D815-327E-4D30-BAB6-2BB7BFB1D4C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4CB7400A-97AF-47A9-94BC-029A25C56A6B}" type="pres">
      <dgm:prSet presAssocID="{C2379008-BAB2-4B0D-8EEA-3A51FA904923}" presName="spacer" presStyleCnt="0"/>
      <dgm:spPr/>
    </dgm:pt>
    <dgm:pt modelId="{C7E4425D-64BE-4EFC-BABE-4C0EB530D837}" type="pres">
      <dgm:prSet presAssocID="{38529DE7-964A-4F2D-A2F8-59C567DE6D3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0966346-E6D9-4CF0-AE20-B475B4C076CB}" type="presOf" srcId="{C924BAE3-6022-40CE-9C7D-844C152320FB}" destId="{0E3860AB-B71C-41D1-9FAE-C008C8A9B8FE}" srcOrd="0" destOrd="0" presId="urn:microsoft.com/office/officeart/2005/8/layout/vList2"/>
    <dgm:cxn modelId="{81B84864-546F-4D19-A8C5-F5447F7D4F27}" srcId="{B09A8375-B217-4ABC-8E94-77DFA2ECA070}" destId="{B1D4D815-327E-4D30-BAB6-2BB7BFB1D4C1}" srcOrd="4" destOrd="0" parTransId="{E306793B-5BDF-45F5-9AF4-EBFE93DF4BDC}" sibTransId="{C2379008-BAB2-4B0D-8EEA-3A51FA904923}"/>
    <dgm:cxn modelId="{8BA33CF4-4D84-4B40-A709-83C449EED09C}" type="presOf" srcId="{FE3E985E-FB4C-4BBD-AA97-E4E8569D527F}" destId="{EE70366E-7C55-44EC-9600-C1C220A72C08}" srcOrd="0" destOrd="0" presId="urn:microsoft.com/office/officeart/2005/8/layout/vList2"/>
    <dgm:cxn modelId="{4A62C7B3-316C-4BA2-AC35-2DCFD0C68CF8}" srcId="{B09A8375-B217-4ABC-8E94-77DFA2ECA070}" destId="{C924BAE3-6022-40CE-9C7D-844C152320FB}" srcOrd="2" destOrd="0" parTransId="{BC21188F-2E45-4790-A8C7-E0C4E83CDBBE}" sibTransId="{7714EE28-346C-4072-9291-2FC2FD5AF00B}"/>
    <dgm:cxn modelId="{D30FD154-1C40-4E3E-9DBF-5F740DA47415}" srcId="{B09A8375-B217-4ABC-8E94-77DFA2ECA070}" destId="{92DDD71C-35A8-424F-A855-5391BC395852}" srcOrd="3" destOrd="0" parTransId="{A5F3B629-FE03-44FB-9122-A605E8484484}" sibTransId="{31CBF179-4A0B-4624-9AA5-B2FFF3577C49}"/>
    <dgm:cxn modelId="{E02BE198-93CD-483F-9FD9-87965B199E78}" srcId="{B09A8375-B217-4ABC-8E94-77DFA2ECA070}" destId="{FE3E985E-FB4C-4BBD-AA97-E4E8569D527F}" srcOrd="1" destOrd="0" parTransId="{9B86478A-B71C-47DF-9418-C007439F0130}" sibTransId="{EBB18F8A-6EFF-4D4E-BABD-4C83D769D10C}"/>
    <dgm:cxn modelId="{16752B20-64A7-4C62-B932-EB86E3EB4B5B}" type="presOf" srcId="{38529DE7-964A-4F2D-A2F8-59C567DE6D3E}" destId="{C7E4425D-64BE-4EFC-BABE-4C0EB530D837}" srcOrd="0" destOrd="0" presId="urn:microsoft.com/office/officeart/2005/8/layout/vList2"/>
    <dgm:cxn modelId="{155A4E4A-1AA5-42F5-950B-79F156222DCA}" type="presOf" srcId="{B1D4D815-327E-4D30-BAB6-2BB7BFB1D4C1}" destId="{503F8878-3295-4778-A393-8D908E595513}" srcOrd="0" destOrd="0" presId="urn:microsoft.com/office/officeart/2005/8/layout/vList2"/>
    <dgm:cxn modelId="{E1863C24-7DF9-49D3-82A7-1D0AC3C0DC8C}" srcId="{B09A8375-B217-4ABC-8E94-77DFA2ECA070}" destId="{38529DE7-964A-4F2D-A2F8-59C567DE6D3E}" srcOrd="5" destOrd="0" parTransId="{99ECDD89-6F34-4CDF-894A-DA1833B8E029}" sibTransId="{E47C23B6-19FB-4414-98C1-7E17F3BEE4F2}"/>
    <dgm:cxn modelId="{C9E7024B-747C-4EBC-9EB7-DA65276EEA3C}" srcId="{B09A8375-B217-4ABC-8E94-77DFA2ECA070}" destId="{EE484C59-9B83-499A-AA90-5F9DA29B8019}" srcOrd="0" destOrd="0" parTransId="{113B9A02-476C-4AD8-B117-692BEFF49436}" sibTransId="{7AE8300C-9FD4-4CE3-B29A-1EAAEACCB688}"/>
    <dgm:cxn modelId="{AFEC07A6-370E-4BC8-9B1C-E36490AF4D18}" type="presOf" srcId="{EE484C59-9B83-499A-AA90-5F9DA29B8019}" destId="{8DF34089-6ABF-4F45-A6DB-095F3D899D8C}" srcOrd="0" destOrd="0" presId="urn:microsoft.com/office/officeart/2005/8/layout/vList2"/>
    <dgm:cxn modelId="{C885EF7C-0D09-436F-A97E-C0429752FDF1}" type="presOf" srcId="{92DDD71C-35A8-424F-A855-5391BC395852}" destId="{DB7CDA0C-7238-4552-9859-C25B956E3128}" srcOrd="0" destOrd="0" presId="urn:microsoft.com/office/officeart/2005/8/layout/vList2"/>
    <dgm:cxn modelId="{D7726151-F88D-4DC6-A983-74822C6A125D}" type="presOf" srcId="{B09A8375-B217-4ABC-8E94-77DFA2ECA070}" destId="{6B8818F6-D4C4-4A5D-A405-579F3631C721}" srcOrd="0" destOrd="0" presId="urn:microsoft.com/office/officeart/2005/8/layout/vList2"/>
    <dgm:cxn modelId="{FD16E4FB-EFC2-40C9-9A78-C9F1A4F7000C}" type="presParOf" srcId="{6B8818F6-D4C4-4A5D-A405-579F3631C721}" destId="{8DF34089-6ABF-4F45-A6DB-095F3D899D8C}" srcOrd="0" destOrd="0" presId="urn:microsoft.com/office/officeart/2005/8/layout/vList2"/>
    <dgm:cxn modelId="{6A6F112B-E8CA-43B7-824D-F86A9D2C9259}" type="presParOf" srcId="{6B8818F6-D4C4-4A5D-A405-579F3631C721}" destId="{D17454EF-57E8-41EC-B64E-04C19F089F96}" srcOrd="1" destOrd="0" presId="urn:microsoft.com/office/officeart/2005/8/layout/vList2"/>
    <dgm:cxn modelId="{2744DDD1-1A6D-4829-826C-E08D48B466C6}" type="presParOf" srcId="{6B8818F6-D4C4-4A5D-A405-579F3631C721}" destId="{EE70366E-7C55-44EC-9600-C1C220A72C08}" srcOrd="2" destOrd="0" presId="urn:microsoft.com/office/officeart/2005/8/layout/vList2"/>
    <dgm:cxn modelId="{AB7D05B9-D93B-4ED3-B124-B0F011D0B9CD}" type="presParOf" srcId="{6B8818F6-D4C4-4A5D-A405-579F3631C721}" destId="{4F4EA4E5-4459-49AB-B8CC-23CEC1F63AC2}" srcOrd="3" destOrd="0" presId="urn:microsoft.com/office/officeart/2005/8/layout/vList2"/>
    <dgm:cxn modelId="{CBD14267-2FDE-4543-B72A-3696DE2DC6E0}" type="presParOf" srcId="{6B8818F6-D4C4-4A5D-A405-579F3631C721}" destId="{0E3860AB-B71C-41D1-9FAE-C008C8A9B8FE}" srcOrd="4" destOrd="0" presId="urn:microsoft.com/office/officeart/2005/8/layout/vList2"/>
    <dgm:cxn modelId="{761438BD-92A6-4D29-BA95-93A2726EE750}" type="presParOf" srcId="{6B8818F6-D4C4-4A5D-A405-579F3631C721}" destId="{06001FC3-91A5-4488-9D7C-D6E7A99515E8}" srcOrd="5" destOrd="0" presId="urn:microsoft.com/office/officeart/2005/8/layout/vList2"/>
    <dgm:cxn modelId="{6D82B276-6424-449F-A48B-B7E2C169C96A}" type="presParOf" srcId="{6B8818F6-D4C4-4A5D-A405-579F3631C721}" destId="{DB7CDA0C-7238-4552-9859-C25B956E3128}" srcOrd="6" destOrd="0" presId="urn:microsoft.com/office/officeart/2005/8/layout/vList2"/>
    <dgm:cxn modelId="{BBD1DFE3-F805-4EF7-BAA6-7D913C81E19F}" type="presParOf" srcId="{6B8818F6-D4C4-4A5D-A405-579F3631C721}" destId="{FA5FF27F-EBE1-4C30-88F8-3A458B2F0195}" srcOrd="7" destOrd="0" presId="urn:microsoft.com/office/officeart/2005/8/layout/vList2"/>
    <dgm:cxn modelId="{CC3BE931-E63C-4494-9B48-1A1D9B7E6AC4}" type="presParOf" srcId="{6B8818F6-D4C4-4A5D-A405-579F3631C721}" destId="{503F8878-3295-4778-A393-8D908E595513}" srcOrd="8" destOrd="0" presId="urn:microsoft.com/office/officeart/2005/8/layout/vList2"/>
    <dgm:cxn modelId="{CFF4C94D-50D0-4DFA-A086-6C6B35ABEEA2}" type="presParOf" srcId="{6B8818F6-D4C4-4A5D-A405-579F3631C721}" destId="{4CB7400A-97AF-47A9-94BC-029A25C56A6B}" srcOrd="9" destOrd="0" presId="urn:microsoft.com/office/officeart/2005/8/layout/vList2"/>
    <dgm:cxn modelId="{5ABFFBE5-A589-453D-9CC6-99BE06E656C4}" type="presParOf" srcId="{6B8818F6-D4C4-4A5D-A405-579F3631C721}" destId="{C7E4425D-64BE-4EFC-BABE-4C0EB530D837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782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91487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9665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28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66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357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931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9518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8442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995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5002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8C969-9ED3-448F-8896-47C26B718056}" type="datetimeFigureOut">
              <a:rPr lang="es-CL" smtClean="0"/>
              <a:t>24-05-2023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642DE5-EFD6-4D4F-956D-19D85CFCC6A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191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slide" Target="slide25.xml"/><Relationship Id="rId3" Type="http://schemas.openxmlformats.org/officeDocument/2006/relationships/hyperlink" Target="https://www.cccousino.cl/reglamentos_2022.html" TargetMode="External"/><Relationship Id="rId7" Type="http://schemas.openxmlformats.org/officeDocument/2006/relationships/diagramColors" Target="../diagrams/colors1.xml"/><Relationship Id="rId12" Type="http://schemas.openxmlformats.org/officeDocument/2006/relationships/slide" Target="slide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slide" Target="slide9.xml"/><Relationship Id="rId5" Type="http://schemas.openxmlformats.org/officeDocument/2006/relationships/diagramLayout" Target="../diagrams/layout1.xml"/><Relationship Id="rId10" Type="http://schemas.openxmlformats.org/officeDocument/2006/relationships/slide" Target="slide8.xml"/><Relationship Id="rId4" Type="http://schemas.openxmlformats.org/officeDocument/2006/relationships/diagramData" Target="../diagrams/data1.xml"/><Relationship Id="rId9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cccousino.cl/reglamentos_2022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ousino.cl/reglamentos_2022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1338368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1253"/>
            <a:ext cx="9144000" cy="247522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05" y="244606"/>
            <a:ext cx="1387150" cy="155689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868712" y="502136"/>
            <a:ext cx="60869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 smtClean="0">
                <a:solidFill>
                  <a:srgbClr val="C00000"/>
                </a:solidFill>
              </a:rPr>
              <a:t>SEMANA SEGURIDAD ESCOLAR</a:t>
            </a:r>
            <a:endParaRPr lang="es-CL" sz="3200" b="1" dirty="0">
              <a:solidFill>
                <a:srgbClr val="C00000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90098" y="4397780"/>
            <a:ext cx="836380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3600" b="1" smtClean="0">
                <a:solidFill>
                  <a:srgbClr val="C00000"/>
                </a:solidFill>
              </a:rPr>
              <a:t>Colegio Carlos Cousiño</a:t>
            </a:r>
          </a:p>
          <a:p>
            <a:pPr algn="ctr"/>
            <a:r>
              <a:rPr lang="es-CL" sz="2800" b="1" smtClean="0">
                <a:solidFill>
                  <a:srgbClr val="C00000"/>
                </a:solidFill>
              </a:rPr>
              <a:t>Valparaíso</a:t>
            </a:r>
          </a:p>
          <a:p>
            <a:pPr algn="ctr"/>
            <a:r>
              <a:rPr lang="es-CL" b="1" smtClean="0">
                <a:solidFill>
                  <a:srgbClr val="C00000"/>
                </a:solidFill>
              </a:rPr>
              <a:t>Mayo de 2023</a:t>
            </a:r>
            <a:endParaRPr lang="es-CL" b="1">
              <a:solidFill>
                <a:srgbClr val="C00000"/>
              </a:solidFill>
            </a:endParaRPr>
          </a:p>
        </p:txBody>
      </p:sp>
      <p:cxnSp>
        <p:nvCxnSpPr>
          <p:cNvPr id="9" name="Conector recto 8"/>
          <p:cNvCxnSpPr/>
          <p:nvPr/>
        </p:nvCxnSpPr>
        <p:spPr>
          <a:xfrm flipV="1">
            <a:off x="0" y="6637789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472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410" y="157920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11" name="CuadroTexto 10"/>
          <p:cNvSpPr txBox="1"/>
          <p:nvPr/>
        </p:nvSpPr>
        <p:spPr>
          <a:xfrm>
            <a:off x="193183" y="463639"/>
            <a:ext cx="870611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PROGRAMAS DE RESPUESTA ANTE EMERGENCIAS</a:t>
            </a:r>
            <a:endParaRPr lang="es-CL" sz="2400" b="1" dirty="0">
              <a:solidFill>
                <a:srgbClr val="C00000"/>
              </a:solidFill>
            </a:endParaRPr>
          </a:p>
          <a:p>
            <a:endParaRPr lang="es-ES" sz="2000" b="1" dirty="0" smtClean="0">
              <a:solidFill>
                <a:srgbClr val="C00000"/>
              </a:solidFill>
            </a:endParaRPr>
          </a:p>
          <a:p>
            <a:endParaRPr lang="es-ES" sz="2000" b="1" dirty="0">
              <a:solidFill>
                <a:srgbClr val="C00000"/>
              </a:solidFill>
            </a:endParaRPr>
          </a:p>
          <a:p>
            <a:r>
              <a:rPr lang="es-ES" sz="2000" dirty="0" smtClean="0">
                <a:solidFill>
                  <a:srgbClr val="C00000"/>
                </a:solidFill>
              </a:rPr>
              <a:t>PLAN </a:t>
            </a:r>
            <a:r>
              <a:rPr lang="es-ES" sz="2000" dirty="0">
                <a:solidFill>
                  <a:srgbClr val="C00000"/>
                </a:solidFill>
              </a:rPr>
              <a:t>DE EVACUACIÓN INTERNO (AMENAZA SÍSMICA</a:t>
            </a:r>
            <a:r>
              <a:rPr lang="es-ES" sz="2000" dirty="0" smtClean="0">
                <a:solidFill>
                  <a:srgbClr val="C00000"/>
                </a:solidFill>
              </a:rPr>
              <a:t>)</a:t>
            </a:r>
            <a:endParaRPr lang="es-ES" sz="2000" dirty="0">
              <a:solidFill>
                <a:srgbClr val="C00000"/>
              </a:solidFill>
            </a:endParaRPr>
          </a:p>
          <a:p>
            <a:endParaRPr lang="es-ES" dirty="0" smtClean="0">
              <a:solidFill>
                <a:srgbClr val="C00000"/>
              </a:solidFill>
            </a:endParaRPr>
          </a:p>
        </p:txBody>
      </p:sp>
      <p:grpSp>
        <p:nvGrpSpPr>
          <p:cNvPr id="26" name="Group 69"/>
          <p:cNvGrpSpPr>
            <a:grpSpLocks/>
          </p:cNvGrpSpPr>
          <p:nvPr/>
        </p:nvGrpSpPr>
        <p:grpSpPr bwMode="auto">
          <a:xfrm>
            <a:off x="354168" y="2551320"/>
            <a:ext cx="8384147" cy="2352607"/>
            <a:chOff x="1701" y="-609"/>
            <a:chExt cx="9420" cy="2656"/>
          </a:xfrm>
        </p:grpSpPr>
        <p:sp>
          <p:nvSpPr>
            <p:cNvPr id="27" name="Freeform 76"/>
            <p:cNvSpPr>
              <a:spLocks/>
            </p:cNvSpPr>
            <p:nvPr/>
          </p:nvSpPr>
          <p:spPr bwMode="auto">
            <a:xfrm>
              <a:off x="1701" y="-609"/>
              <a:ext cx="9420" cy="2656"/>
            </a:xfrm>
            <a:custGeom>
              <a:avLst/>
              <a:gdLst>
                <a:gd name="T0" fmla="+- 0 9793 1701"/>
                <a:gd name="T1" fmla="*/ T0 w 9420"/>
                <a:gd name="T2" fmla="+- 0 -608 -608"/>
                <a:gd name="T3" fmla="*/ -608 h 2656"/>
                <a:gd name="T4" fmla="+- 0 9793 1701"/>
                <a:gd name="T5" fmla="*/ T4 w 9420"/>
                <a:gd name="T6" fmla="+- 0 56 -608"/>
                <a:gd name="T7" fmla="*/ 56 h 2656"/>
                <a:gd name="T8" fmla="+- 0 1701 1701"/>
                <a:gd name="T9" fmla="*/ T8 w 9420"/>
                <a:gd name="T10" fmla="+- 0 56 -608"/>
                <a:gd name="T11" fmla="*/ 56 h 2656"/>
                <a:gd name="T12" fmla="+- 0 1701 1701"/>
                <a:gd name="T13" fmla="*/ T12 w 9420"/>
                <a:gd name="T14" fmla="+- 0 1384 -608"/>
                <a:gd name="T15" fmla="*/ 1384 h 2656"/>
                <a:gd name="T16" fmla="+- 0 9793 1701"/>
                <a:gd name="T17" fmla="*/ T16 w 9420"/>
                <a:gd name="T18" fmla="+- 0 1384 -608"/>
                <a:gd name="T19" fmla="*/ 1384 h 2656"/>
                <a:gd name="T20" fmla="+- 0 9793 1701"/>
                <a:gd name="T21" fmla="*/ T20 w 9420"/>
                <a:gd name="T22" fmla="+- 0 2048 -608"/>
                <a:gd name="T23" fmla="*/ 2048 h 2656"/>
                <a:gd name="T24" fmla="+- 0 11121 1701"/>
                <a:gd name="T25" fmla="*/ T24 w 9420"/>
                <a:gd name="T26" fmla="+- 0 720 -608"/>
                <a:gd name="T27" fmla="*/ 720 h 2656"/>
                <a:gd name="T28" fmla="+- 0 9793 1701"/>
                <a:gd name="T29" fmla="*/ T28 w 9420"/>
                <a:gd name="T30" fmla="+- 0 -608 -608"/>
                <a:gd name="T31" fmla="*/ -608 h 26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9420" h="2656">
                  <a:moveTo>
                    <a:pt x="8092" y="0"/>
                  </a:moveTo>
                  <a:lnTo>
                    <a:pt x="8092" y="664"/>
                  </a:lnTo>
                  <a:lnTo>
                    <a:pt x="0" y="664"/>
                  </a:lnTo>
                  <a:lnTo>
                    <a:pt x="0" y="1992"/>
                  </a:lnTo>
                  <a:lnTo>
                    <a:pt x="8092" y="1992"/>
                  </a:lnTo>
                  <a:lnTo>
                    <a:pt x="8092" y="2656"/>
                  </a:lnTo>
                  <a:lnTo>
                    <a:pt x="9420" y="1328"/>
                  </a:lnTo>
                  <a:lnTo>
                    <a:pt x="8092" y="0"/>
                  </a:lnTo>
                  <a:close/>
                </a:path>
              </a:pathLst>
            </a:custGeom>
            <a:solidFill>
              <a:srgbClr val="D0D7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/>
            </a:p>
          </p:txBody>
        </p:sp>
        <p:sp>
          <p:nvSpPr>
            <p:cNvPr id="28" name="Freeform 75"/>
            <p:cNvSpPr>
              <a:spLocks/>
            </p:cNvSpPr>
            <p:nvPr/>
          </p:nvSpPr>
          <p:spPr bwMode="auto">
            <a:xfrm>
              <a:off x="1704" y="-459"/>
              <a:ext cx="2810" cy="2356"/>
            </a:xfrm>
            <a:custGeom>
              <a:avLst/>
              <a:gdLst>
                <a:gd name="T0" fmla="+- 0 4121 1705"/>
                <a:gd name="T1" fmla="*/ T0 w 2810"/>
                <a:gd name="T2" fmla="+- 0 -458 -458"/>
                <a:gd name="T3" fmla="*/ -458 h 2356"/>
                <a:gd name="T4" fmla="+- 0 2098 1705"/>
                <a:gd name="T5" fmla="*/ T4 w 2810"/>
                <a:gd name="T6" fmla="+- 0 -458 -458"/>
                <a:gd name="T7" fmla="*/ -458 h 2356"/>
                <a:gd name="T8" fmla="+- 0 2027 1705"/>
                <a:gd name="T9" fmla="*/ T8 w 2810"/>
                <a:gd name="T10" fmla="+- 0 -452 -458"/>
                <a:gd name="T11" fmla="*/ -452 h 2356"/>
                <a:gd name="T12" fmla="+- 0 1961 1705"/>
                <a:gd name="T13" fmla="*/ T12 w 2810"/>
                <a:gd name="T14" fmla="+- 0 -434 -458"/>
                <a:gd name="T15" fmla="*/ -434 h 2356"/>
                <a:gd name="T16" fmla="+- 0 1899 1705"/>
                <a:gd name="T17" fmla="*/ T16 w 2810"/>
                <a:gd name="T18" fmla="+- 0 -405 -458"/>
                <a:gd name="T19" fmla="*/ -405 h 2356"/>
                <a:gd name="T20" fmla="+- 0 1845 1705"/>
                <a:gd name="T21" fmla="*/ T20 w 2810"/>
                <a:gd name="T22" fmla="+- 0 -366 -458"/>
                <a:gd name="T23" fmla="*/ -366 h 2356"/>
                <a:gd name="T24" fmla="+- 0 1797 1705"/>
                <a:gd name="T25" fmla="*/ T24 w 2810"/>
                <a:gd name="T26" fmla="+- 0 -319 -458"/>
                <a:gd name="T27" fmla="*/ -319 h 2356"/>
                <a:gd name="T28" fmla="+- 0 1758 1705"/>
                <a:gd name="T29" fmla="*/ T28 w 2810"/>
                <a:gd name="T30" fmla="+- 0 -264 -458"/>
                <a:gd name="T31" fmla="*/ -264 h 2356"/>
                <a:gd name="T32" fmla="+- 0 1729 1705"/>
                <a:gd name="T33" fmla="*/ T32 w 2810"/>
                <a:gd name="T34" fmla="+- 0 -203 -458"/>
                <a:gd name="T35" fmla="*/ -203 h 2356"/>
                <a:gd name="T36" fmla="+- 0 1711 1705"/>
                <a:gd name="T37" fmla="*/ T36 w 2810"/>
                <a:gd name="T38" fmla="+- 0 -136 -458"/>
                <a:gd name="T39" fmla="*/ -136 h 2356"/>
                <a:gd name="T40" fmla="+- 0 1705 1705"/>
                <a:gd name="T41" fmla="*/ T40 w 2810"/>
                <a:gd name="T42" fmla="+- 0 -66 -458"/>
                <a:gd name="T43" fmla="*/ -66 h 2356"/>
                <a:gd name="T44" fmla="+- 0 1705 1705"/>
                <a:gd name="T45" fmla="*/ T44 w 2810"/>
                <a:gd name="T46" fmla="+- 0 1505 -458"/>
                <a:gd name="T47" fmla="*/ 1505 h 2356"/>
                <a:gd name="T48" fmla="+- 0 1711 1705"/>
                <a:gd name="T49" fmla="*/ T48 w 2810"/>
                <a:gd name="T50" fmla="+- 0 1576 -458"/>
                <a:gd name="T51" fmla="*/ 1576 h 2356"/>
                <a:gd name="T52" fmla="+- 0 1729 1705"/>
                <a:gd name="T53" fmla="*/ T52 w 2810"/>
                <a:gd name="T54" fmla="+- 0 1642 -458"/>
                <a:gd name="T55" fmla="*/ 1642 h 2356"/>
                <a:gd name="T56" fmla="+- 0 1758 1705"/>
                <a:gd name="T57" fmla="*/ T56 w 2810"/>
                <a:gd name="T58" fmla="+- 0 1703 -458"/>
                <a:gd name="T59" fmla="*/ 1703 h 2356"/>
                <a:gd name="T60" fmla="+- 0 1797 1705"/>
                <a:gd name="T61" fmla="*/ T60 w 2810"/>
                <a:gd name="T62" fmla="+- 0 1758 -458"/>
                <a:gd name="T63" fmla="*/ 1758 h 2356"/>
                <a:gd name="T64" fmla="+- 0 1845 1705"/>
                <a:gd name="T65" fmla="*/ T64 w 2810"/>
                <a:gd name="T66" fmla="+- 0 1805 -458"/>
                <a:gd name="T67" fmla="*/ 1805 h 2356"/>
                <a:gd name="T68" fmla="+- 0 1899 1705"/>
                <a:gd name="T69" fmla="*/ T68 w 2810"/>
                <a:gd name="T70" fmla="+- 0 1844 -458"/>
                <a:gd name="T71" fmla="*/ 1844 h 2356"/>
                <a:gd name="T72" fmla="+- 0 1961 1705"/>
                <a:gd name="T73" fmla="*/ T72 w 2810"/>
                <a:gd name="T74" fmla="+- 0 1873 -458"/>
                <a:gd name="T75" fmla="*/ 1873 h 2356"/>
                <a:gd name="T76" fmla="+- 0 2027 1705"/>
                <a:gd name="T77" fmla="*/ T76 w 2810"/>
                <a:gd name="T78" fmla="+- 0 1891 -458"/>
                <a:gd name="T79" fmla="*/ 1891 h 2356"/>
                <a:gd name="T80" fmla="+- 0 2098 1705"/>
                <a:gd name="T81" fmla="*/ T80 w 2810"/>
                <a:gd name="T82" fmla="+- 0 1898 -458"/>
                <a:gd name="T83" fmla="*/ 1898 h 2356"/>
                <a:gd name="T84" fmla="+- 0 4121 1705"/>
                <a:gd name="T85" fmla="*/ T84 w 2810"/>
                <a:gd name="T86" fmla="+- 0 1898 -458"/>
                <a:gd name="T87" fmla="*/ 1898 h 2356"/>
                <a:gd name="T88" fmla="+- 0 4192 1705"/>
                <a:gd name="T89" fmla="*/ T88 w 2810"/>
                <a:gd name="T90" fmla="+- 0 1891 -458"/>
                <a:gd name="T91" fmla="*/ 1891 h 2356"/>
                <a:gd name="T92" fmla="+- 0 4258 1705"/>
                <a:gd name="T93" fmla="*/ T92 w 2810"/>
                <a:gd name="T94" fmla="+- 0 1873 -458"/>
                <a:gd name="T95" fmla="*/ 1873 h 2356"/>
                <a:gd name="T96" fmla="+- 0 4320 1705"/>
                <a:gd name="T97" fmla="*/ T96 w 2810"/>
                <a:gd name="T98" fmla="+- 0 1844 -458"/>
                <a:gd name="T99" fmla="*/ 1844 h 2356"/>
                <a:gd name="T100" fmla="+- 0 4375 1705"/>
                <a:gd name="T101" fmla="*/ T100 w 2810"/>
                <a:gd name="T102" fmla="+- 0 1805 -458"/>
                <a:gd name="T103" fmla="*/ 1805 h 2356"/>
                <a:gd name="T104" fmla="+- 0 4422 1705"/>
                <a:gd name="T105" fmla="*/ T104 w 2810"/>
                <a:gd name="T106" fmla="+- 0 1758 -458"/>
                <a:gd name="T107" fmla="*/ 1758 h 2356"/>
                <a:gd name="T108" fmla="+- 0 4461 1705"/>
                <a:gd name="T109" fmla="*/ T108 w 2810"/>
                <a:gd name="T110" fmla="+- 0 1703 -458"/>
                <a:gd name="T111" fmla="*/ 1703 h 2356"/>
                <a:gd name="T112" fmla="+- 0 4490 1705"/>
                <a:gd name="T113" fmla="*/ T112 w 2810"/>
                <a:gd name="T114" fmla="+- 0 1642 -458"/>
                <a:gd name="T115" fmla="*/ 1642 h 2356"/>
                <a:gd name="T116" fmla="+- 0 4508 1705"/>
                <a:gd name="T117" fmla="*/ T116 w 2810"/>
                <a:gd name="T118" fmla="+- 0 1576 -458"/>
                <a:gd name="T119" fmla="*/ 1576 h 2356"/>
                <a:gd name="T120" fmla="+- 0 4514 1705"/>
                <a:gd name="T121" fmla="*/ T120 w 2810"/>
                <a:gd name="T122" fmla="+- 0 1505 -458"/>
                <a:gd name="T123" fmla="*/ 1505 h 2356"/>
                <a:gd name="T124" fmla="+- 0 4514 1705"/>
                <a:gd name="T125" fmla="*/ T124 w 2810"/>
                <a:gd name="T126" fmla="+- 0 -66 -458"/>
                <a:gd name="T127" fmla="*/ -66 h 2356"/>
                <a:gd name="T128" fmla="+- 0 4508 1705"/>
                <a:gd name="T129" fmla="*/ T128 w 2810"/>
                <a:gd name="T130" fmla="+- 0 -136 -458"/>
                <a:gd name="T131" fmla="*/ -136 h 2356"/>
                <a:gd name="T132" fmla="+- 0 4490 1705"/>
                <a:gd name="T133" fmla="*/ T132 w 2810"/>
                <a:gd name="T134" fmla="+- 0 -203 -458"/>
                <a:gd name="T135" fmla="*/ -203 h 2356"/>
                <a:gd name="T136" fmla="+- 0 4461 1705"/>
                <a:gd name="T137" fmla="*/ T136 w 2810"/>
                <a:gd name="T138" fmla="+- 0 -264 -458"/>
                <a:gd name="T139" fmla="*/ -264 h 2356"/>
                <a:gd name="T140" fmla="+- 0 4422 1705"/>
                <a:gd name="T141" fmla="*/ T140 w 2810"/>
                <a:gd name="T142" fmla="+- 0 -319 -458"/>
                <a:gd name="T143" fmla="*/ -319 h 2356"/>
                <a:gd name="T144" fmla="+- 0 4375 1705"/>
                <a:gd name="T145" fmla="*/ T144 w 2810"/>
                <a:gd name="T146" fmla="+- 0 -366 -458"/>
                <a:gd name="T147" fmla="*/ -366 h 2356"/>
                <a:gd name="T148" fmla="+- 0 4320 1705"/>
                <a:gd name="T149" fmla="*/ T148 w 2810"/>
                <a:gd name="T150" fmla="+- 0 -405 -458"/>
                <a:gd name="T151" fmla="*/ -405 h 2356"/>
                <a:gd name="T152" fmla="+- 0 4258 1705"/>
                <a:gd name="T153" fmla="*/ T152 w 2810"/>
                <a:gd name="T154" fmla="+- 0 -434 -458"/>
                <a:gd name="T155" fmla="*/ -434 h 2356"/>
                <a:gd name="T156" fmla="+- 0 4192 1705"/>
                <a:gd name="T157" fmla="*/ T156 w 2810"/>
                <a:gd name="T158" fmla="+- 0 -452 -458"/>
                <a:gd name="T159" fmla="*/ -452 h 2356"/>
                <a:gd name="T160" fmla="+- 0 4121 1705"/>
                <a:gd name="T161" fmla="*/ T160 w 2810"/>
                <a:gd name="T162" fmla="+- 0 -458 -458"/>
                <a:gd name="T163" fmla="*/ -458 h 23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</a:cxnLst>
              <a:rect l="0" t="0" r="r" b="b"/>
              <a:pathLst>
                <a:path w="2810" h="2356">
                  <a:moveTo>
                    <a:pt x="2416" y="0"/>
                  </a:moveTo>
                  <a:lnTo>
                    <a:pt x="393" y="0"/>
                  </a:lnTo>
                  <a:lnTo>
                    <a:pt x="322" y="6"/>
                  </a:lnTo>
                  <a:lnTo>
                    <a:pt x="256" y="24"/>
                  </a:lnTo>
                  <a:lnTo>
                    <a:pt x="194" y="53"/>
                  </a:lnTo>
                  <a:lnTo>
                    <a:pt x="140" y="92"/>
                  </a:lnTo>
                  <a:lnTo>
                    <a:pt x="92" y="139"/>
                  </a:lnTo>
                  <a:lnTo>
                    <a:pt x="53" y="194"/>
                  </a:lnTo>
                  <a:lnTo>
                    <a:pt x="24" y="255"/>
                  </a:lnTo>
                  <a:lnTo>
                    <a:pt x="6" y="322"/>
                  </a:lnTo>
                  <a:lnTo>
                    <a:pt x="0" y="392"/>
                  </a:lnTo>
                  <a:lnTo>
                    <a:pt x="0" y="1963"/>
                  </a:lnTo>
                  <a:lnTo>
                    <a:pt x="6" y="2034"/>
                  </a:lnTo>
                  <a:lnTo>
                    <a:pt x="24" y="2100"/>
                  </a:lnTo>
                  <a:lnTo>
                    <a:pt x="53" y="2161"/>
                  </a:lnTo>
                  <a:lnTo>
                    <a:pt x="92" y="2216"/>
                  </a:lnTo>
                  <a:lnTo>
                    <a:pt x="140" y="2263"/>
                  </a:lnTo>
                  <a:lnTo>
                    <a:pt x="194" y="2302"/>
                  </a:lnTo>
                  <a:lnTo>
                    <a:pt x="256" y="2331"/>
                  </a:lnTo>
                  <a:lnTo>
                    <a:pt x="322" y="2349"/>
                  </a:lnTo>
                  <a:lnTo>
                    <a:pt x="393" y="2356"/>
                  </a:lnTo>
                  <a:lnTo>
                    <a:pt x="2416" y="2356"/>
                  </a:lnTo>
                  <a:lnTo>
                    <a:pt x="2487" y="2349"/>
                  </a:lnTo>
                  <a:lnTo>
                    <a:pt x="2553" y="2331"/>
                  </a:lnTo>
                  <a:lnTo>
                    <a:pt x="2615" y="2302"/>
                  </a:lnTo>
                  <a:lnTo>
                    <a:pt x="2670" y="2263"/>
                  </a:lnTo>
                  <a:lnTo>
                    <a:pt x="2717" y="2216"/>
                  </a:lnTo>
                  <a:lnTo>
                    <a:pt x="2756" y="2161"/>
                  </a:lnTo>
                  <a:lnTo>
                    <a:pt x="2785" y="2100"/>
                  </a:lnTo>
                  <a:lnTo>
                    <a:pt x="2803" y="2034"/>
                  </a:lnTo>
                  <a:lnTo>
                    <a:pt x="2809" y="1963"/>
                  </a:lnTo>
                  <a:lnTo>
                    <a:pt x="2809" y="392"/>
                  </a:lnTo>
                  <a:lnTo>
                    <a:pt x="2803" y="322"/>
                  </a:lnTo>
                  <a:lnTo>
                    <a:pt x="2785" y="255"/>
                  </a:lnTo>
                  <a:lnTo>
                    <a:pt x="2756" y="194"/>
                  </a:lnTo>
                  <a:lnTo>
                    <a:pt x="2717" y="139"/>
                  </a:lnTo>
                  <a:lnTo>
                    <a:pt x="2670" y="92"/>
                  </a:lnTo>
                  <a:lnTo>
                    <a:pt x="2615" y="53"/>
                  </a:lnTo>
                  <a:lnTo>
                    <a:pt x="2553" y="24"/>
                  </a:lnTo>
                  <a:lnTo>
                    <a:pt x="2487" y="6"/>
                  </a:lnTo>
                  <a:lnTo>
                    <a:pt x="2416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 dirty="0" smtClean="0"/>
            </a:p>
            <a:p>
              <a:endParaRPr lang="es-CL" dirty="0"/>
            </a:p>
            <a:p>
              <a:pPr algn="ctr"/>
              <a:r>
                <a:rPr lang="es-CL" sz="2000" b="1" dirty="0" smtClean="0">
                  <a:solidFill>
                    <a:schemeClr val="bg1"/>
                  </a:solidFill>
                </a:rPr>
                <a:t>Fase 1: </a:t>
              </a:r>
              <a:br>
                <a:rPr lang="es-CL" sz="2000" b="1" dirty="0" smtClean="0">
                  <a:solidFill>
                    <a:schemeClr val="bg1"/>
                  </a:solidFill>
                </a:rPr>
              </a:br>
              <a:r>
                <a:rPr lang="es-CL" sz="2000" b="1" dirty="0" smtClean="0">
                  <a:solidFill>
                    <a:schemeClr val="bg1"/>
                  </a:solidFill>
                </a:rPr>
                <a:t>Zona de Seguridad</a:t>
              </a:r>
              <a:br>
                <a:rPr lang="es-CL" sz="2000" b="1" dirty="0" smtClean="0">
                  <a:solidFill>
                    <a:schemeClr val="bg1"/>
                  </a:solidFill>
                </a:rPr>
              </a:br>
              <a:r>
                <a:rPr lang="es-CL" sz="2000" b="1" dirty="0" smtClean="0">
                  <a:solidFill>
                    <a:schemeClr val="bg1"/>
                  </a:solidFill>
                </a:rPr>
                <a:t>Patio Central</a:t>
              </a:r>
              <a:endParaRPr lang="es-CL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74"/>
            <p:cNvSpPr>
              <a:spLocks/>
            </p:cNvSpPr>
            <p:nvPr/>
          </p:nvSpPr>
          <p:spPr bwMode="auto">
            <a:xfrm>
              <a:off x="1704" y="-459"/>
              <a:ext cx="2810" cy="2356"/>
            </a:xfrm>
            <a:custGeom>
              <a:avLst/>
              <a:gdLst>
                <a:gd name="T0" fmla="+- 0 1705 1705"/>
                <a:gd name="T1" fmla="*/ T0 w 2810"/>
                <a:gd name="T2" fmla="+- 0 -66 -458"/>
                <a:gd name="T3" fmla="*/ -66 h 2356"/>
                <a:gd name="T4" fmla="+- 0 1711 1705"/>
                <a:gd name="T5" fmla="*/ T4 w 2810"/>
                <a:gd name="T6" fmla="+- 0 -136 -458"/>
                <a:gd name="T7" fmla="*/ -136 h 2356"/>
                <a:gd name="T8" fmla="+- 0 1729 1705"/>
                <a:gd name="T9" fmla="*/ T8 w 2810"/>
                <a:gd name="T10" fmla="+- 0 -203 -458"/>
                <a:gd name="T11" fmla="*/ -203 h 2356"/>
                <a:gd name="T12" fmla="+- 0 1758 1705"/>
                <a:gd name="T13" fmla="*/ T12 w 2810"/>
                <a:gd name="T14" fmla="+- 0 -264 -458"/>
                <a:gd name="T15" fmla="*/ -264 h 2356"/>
                <a:gd name="T16" fmla="+- 0 1797 1705"/>
                <a:gd name="T17" fmla="*/ T16 w 2810"/>
                <a:gd name="T18" fmla="+- 0 -319 -458"/>
                <a:gd name="T19" fmla="*/ -319 h 2356"/>
                <a:gd name="T20" fmla="+- 0 1845 1705"/>
                <a:gd name="T21" fmla="*/ T20 w 2810"/>
                <a:gd name="T22" fmla="+- 0 -366 -458"/>
                <a:gd name="T23" fmla="*/ -366 h 2356"/>
                <a:gd name="T24" fmla="+- 0 1899 1705"/>
                <a:gd name="T25" fmla="*/ T24 w 2810"/>
                <a:gd name="T26" fmla="+- 0 -405 -458"/>
                <a:gd name="T27" fmla="*/ -405 h 2356"/>
                <a:gd name="T28" fmla="+- 0 1961 1705"/>
                <a:gd name="T29" fmla="*/ T28 w 2810"/>
                <a:gd name="T30" fmla="+- 0 -434 -458"/>
                <a:gd name="T31" fmla="*/ -434 h 2356"/>
                <a:gd name="T32" fmla="+- 0 2027 1705"/>
                <a:gd name="T33" fmla="*/ T32 w 2810"/>
                <a:gd name="T34" fmla="+- 0 -452 -458"/>
                <a:gd name="T35" fmla="*/ -452 h 2356"/>
                <a:gd name="T36" fmla="+- 0 2098 1705"/>
                <a:gd name="T37" fmla="*/ T36 w 2810"/>
                <a:gd name="T38" fmla="+- 0 -458 -458"/>
                <a:gd name="T39" fmla="*/ -458 h 2356"/>
                <a:gd name="T40" fmla="+- 0 4121 1705"/>
                <a:gd name="T41" fmla="*/ T40 w 2810"/>
                <a:gd name="T42" fmla="+- 0 -458 -458"/>
                <a:gd name="T43" fmla="*/ -458 h 2356"/>
                <a:gd name="T44" fmla="+- 0 4192 1705"/>
                <a:gd name="T45" fmla="*/ T44 w 2810"/>
                <a:gd name="T46" fmla="+- 0 -452 -458"/>
                <a:gd name="T47" fmla="*/ -452 h 2356"/>
                <a:gd name="T48" fmla="+- 0 4258 1705"/>
                <a:gd name="T49" fmla="*/ T48 w 2810"/>
                <a:gd name="T50" fmla="+- 0 -434 -458"/>
                <a:gd name="T51" fmla="*/ -434 h 2356"/>
                <a:gd name="T52" fmla="+- 0 4320 1705"/>
                <a:gd name="T53" fmla="*/ T52 w 2810"/>
                <a:gd name="T54" fmla="+- 0 -405 -458"/>
                <a:gd name="T55" fmla="*/ -405 h 2356"/>
                <a:gd name="T56" fmla="+- 0 4375 1705"/>
                <a:gd name="T57" fmla="*/ T56 w 2810"/>
                <a:gd name="T58" fmla="+- 0 -366 -458"/>
                <a:gd name="T59" fmla="*/ -366 h 2356"/>
                <a:gd name="T60" fmla="+- 0 4422 1705"/>
                <a:gd name="T61" fmla="*/ T60 w 2810"/>
                <a:gd name="T62" fmla="+- 0 -319 -458"/>
                <a:gd name="T63" fmla="*/ -319 h 2356"/>
                <a:gd name="T64" fmla="+- 0 4461 1705"/>
                <a:gd name="T65" fmla="*/ T64 w 2810"/>
                <a:gd name="T66" fmla="+- 0 -264 -458"/>
                <a:gd name="T67" fmla="*/ -264 h 2356"/>
                <a:gd name="T68" fmla="+- 0 4490 1705"/>
                <a:gd name="T69" fmla="*/ T68 w 2810"/>
                <a:gd name="T70" fmla="+- 0 -203 -458"/>
                <a:gd name="T71" fmla="*/ -203 h 2356"/>
                <a:gd name="T72" fmla="+- 0 4508 1705"/>
                <a:gd name="T73" fmla="*/ T72 w 2810"/>
                <a:gd name="T74" fmla="+- 0 -136 -458"/>
                <a:gd name="T75" fmla="*/ -136 h 2356"/>
                <a:gd name="T76" fmla="+- 0 4514 1705"/>
                <a:gd name="T77" fmla="*/ T76 w 2810"/>
                <a:gd name="T78" fmla="+- 0 -66 -458"/>
                <a:gd name="T79" fmla="*/ -66 h 2356"/>
                <a:gd name="T80" fmla="+- 0 4514 1705"/>
                <a:gd name="T81" fmla="*/ T80 w 2810"/>
                <a:gd name="T82" fmla="+- 0 1505 -458"/>
                <a:gd name="T83" fmla="*/ 1505 h 2356"/>
                <a:gd name="T84" fmla="+- 0 4508 1705"/>
                <a:gd name="T85" fmla="*/ T84 w 2810"/>
                <a:gd name="T86" fmla="+- 0 1576 -458"/>
                <a:gd name="T87" fmla="*/ 1576 h 2356"/>
                <a:gd name="T88" fmla="+- 0 4490 1705"/>
                <a:gd name="T89" fmla="*/ T88 w 2810"/>
                <a:gd name="T90" fmla="+- 0 1642 -458"/>
                <a:gd name="T91" fmla="*/ 1642 h 2356"/>
                <a:gd name="T92" fmla="+- 0 4461 1705"/>
                <a:gd name="T93" fmla="*/ T92 w 2810"/>
                <a:gd name="T94" fmla="+- 0 1703 -458"/>
                <a:gd name="T95" fmla="*/ 1703 h 2356"/>
                <a:gd name="T96" fmla="+- 0 4422 1705"/>
                <a:gd name="T97" fmla="*/ T96 w 2810"/>
                <a:gd name="T98" fmla="+- 0 1758 -458"/>
                <a:gd name="T99" fmla="*/ 1758 h 2356"/>
                <a:gd name="T100" fmla="+- 0 4375 1705"/>
                <a:gd name="T101" fmla="*/ T100 w 2810"/>
                <a:gd name="T102" fmla="+- 0 1805 -458"/>
                <a:gd name="T103" fmla="*/ 1805 h 2356"/>
                <a:gd name="T104" fmla="+- 0 4320 1705"/>
                <a:gd name="T105" fmla="*/ T104 w 2810"/>
                <a:gd name="T106" fmla="+- 0 1844 -458"/>
                <a:gd name="T107" fmla="*/ 1844 h 2356"/>
                <a:gd name="T108" fmla="+- 0 4258 1705"/>
                <a:gd name="T109" fmla="*/ T108 w 2810"/>
                <a:gd name="T110" fmla="+- 0 1873 -458"/>
                <a:gd name="T111" fmla="*/ 1873 h 2356"/>
                <a:gd name="T112" fmla="+- 0 4192 1705"/>
                <a:gd name="T113" fmla="*/ T112 w 2810"/>
                <a:gd name="T114" fmla="+- 0 1891 -458"/>
                <a:gd name="T115" fmla="*/ 1891 h 2356"/>
                <a:gd name="T116" fmla="+- 0 4121 1705"/>
                <a:gd name="T117" fmla="*/ T116 w 2810"/>
                <a:gd name="T118" fmla="+- 0 1898 -458"/>
                <a:gd name="T119" fmla="*/ 1898 h 2356"/>
                <a:gd name="T120" fmla="+- 0 2098 1705"/>
                <a:gd name="T121" fmla="*/ T120 w 2810"/>
                <a:gd name="T122" fmla="+- 0 1898 -458"/>
                <a:gd name="T123" fmla="*/ 1898 h 2356"/>
                <a:gd name="T124" fmla="+- 0 2027 1705"/>
                <a:gd name="T125" fmla="*/ T124 w 2810"/>
                <a:gd name="T126" fmla="+- 0 1891 -458"/>
                <a:gd name="T127" fmla="*/ 1891 h 2356"/>
                <a:gd name="T128" fmla="+- 0 1961 1705"/>
                <a:gd name="T129" fmla="*/ T128 w 2810"/>
                <a:gd name="T130" fmla="+- 0 1873 -458"/>
                <a:gd name="T131" fmla="*/ 1873 h 2356"/>
                <a:gd name="T132" fmla="+- 0 1899 1705"/>
                <a:gd name="T133" fmla="*/ T132 w 2810"/>
                <a:gd name="T134" fmla="+- 0 1844 -458"/>
                <a:gd name="T135" fmla="*/ 1844 h 2356"/>
                <a:gd name="T136" fmla="+- 0 1845 1705"/>
                <a:gd name="T137" fmla="*/ T136 w 2810"/>
                <a:gd name="T138" fmla="+- 0 1805 -458"/>
                <a:gd name="T139" fmla="*/ 1805 h 2356"/>
                <a:gd name="T140" fmla="+- 0 1797 1705"/>
                <a:gd name="T141" fmla="*/ T140 w 2810"/>
                <a:gd name="T142" fmla="+- 0 1758 -458"/>
                <a:gd name="T143" fmla="*/ 1758 h 2356"/>
                <a:gd name="T144" fmla="+- 0 1758 1705"/>
                <a:gd name="T145" fmla="*/ T144 w 2810"/>
                <a:gd name="T146" fmla="+- 0 1703 -458"/>
                <a:gd name="T147" fmla="*/ 1703 h 2356"/>
                <a:gd name="T148" fmla="+- 0 1729 1705"/>
                <a:gd name="T149" fmla="*/ T148 w 2810"/>
                <a:gd name="T150" fmla="+- 0 1642 -458"/>
                <a:gd name="T151" fmla="*/ 1642 h 2356"/>
                <a:gd name="T152" fmla="+- 0 1711 1705"/>
                <a:gd name="T153" fmla="*/ T152 w 2810"/>
                <a:gd name="T154" fmla="+- 0 1576 -458"/>
                <a:gd name="T155" fmla="*/ 1576 h 2356"/>
                <a:gd name="T156" fmla="+- 0 1705 1705"/>
                <a:gd name="T157" fmla="*/ T156 w 2810"/>
                <a:gd name="T158" fmla="+- 0 1505 -458"/>
                <a:gd name="T159" fmla="*/ 1505 h 2356"/>
                <a:gd name="T160" fmla="+- 0 1705 1705"/>
                <a:gd name="T161" fmla="*/ T160 w 2810"/>
                <a:gd name="T162" fmla="+- 0 -66 -458"/>
                <a:gd name="T163" fmla="*/ -66 h 23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</a:cxnLst>
              <a:rect l="0" t="0" r="r" b="b"/>
              <a:pathLst>
                <a:path w="2810" h="2356">
                  <a:moveTo>
                    <a:pt x="0" y="392"/>
                  </a:moveTo>
                  <a:lnTo>
                    <a:pt x="6" y="322"/>
                  </a:lnTo>
                  <a:lnTo>
                    <a:pt x="24" y="255"/>
                  </a:lnTo>
                  <a:lnTo>
                    <a:pt x="53" y="194"/>
                  </a:lnTo>
                  <a:lnTo>
                    <a:pt x="92" y="139"/>
                  </a:lnTo>
                  <a:lnTo>
                    <a:pt x="140" y="92"/>
                  </a:lnTo>
                  <a:lnTo>
                    <a:pt x="194" y="53"/>
                  </a:lnTo>
                  <a:lnTo>
                    <a:pt x="256" y="24"/>
                  </a:lnTo>
                  <a:lnTo>
                    <a:pt x="322" y="6"/>
                  </a:lnTo>
                  <a:lnTo>
                    <a:pt x="393" y="0"/>
                  </a:lnTo>
                  <a:lnTo>
                    <a:pt x="2416" y="0"/>
                  </a:lnTo>
                  <a:lnTo>
                    <a:pt x="2487" y="6"/>
                  </a:lnTo>
                  <a:lnTo>
                    <a:pt x="2553" y="24"/>
                  </a:lnTo>
                  <a:lnTo>
                    <a:pt x="2615" y="53"/>
                  </a:lnTo>
                  <a:lnTo>
                    <a:pt x="2670" y="92"/>
                  </a:lnTo>
                  <a:lnTo>
                    <a:pt x="2717" y="139"/>
                  </a:lnTo>
                  <a:lnTo>
                    <a:pt x="2756" y="194"/>
                  </a:lnTo>
                  <a:lnTo>
                    <a:pt x="2785" y="255"/>
                  </a:lnTo>
                  <a:lnTo>
                    <a:pt x="2803" y="322"/>
                  </a:lnTo>
                  <a:lnTo>
                    <a:pt x="2809" y="392"/>
                  </a:lnTo>
                  <a:lnTo>
                    <a:pt x="2809" y="1963"/>
                  </a:lnTo>
                  <a:lnTo>
                    <a:pt x="2803" y="2034"/>
                  </a:lnTo>
                  <a:lnTo>
                    <a:pt x="2785" y="2100"/>
                  </a:lnTo>
                  <a:lnTo>
                    <a:pt x="2756" y="2161"/>
                  </a:lnTo>
                  <a:lnTo>
                    <a:pt x="2717" y="2216"/>
                  </a:lnTo>
                  <a:lnTo>
                    <a:pt x="2670" y="2263"/>
                  </a:lnTo>
                  <a:lnTo>
                    <a:pt x="2615" y="2302"/>
                  </a:lnTo>
                  <a:lnTo>
                    <a:pt x="2553" y="2331"/>
                  </a:lnTo>
                  <a:lnTo>
                    <a:pt x="2487" y="2349"/>
                  </a:lnTo>
                  <a:lnTo>
                    <a:pt x="2416" y="2356"/>
                  </a:lnTo>
                  <a:lnTo>
                    <a:pt x="393" y="2356"/>
                  </a:lnTo>
                  <a:lnTo>
                    <a:pt x="322" y="2349"/>
                  </a:lnTo>
                  <a:lnTo>
                    <a:pt x="256" y="2331"/>
                  </a:lnTo>
                  <a:lnTo>
                    <a:pt x="194" y="2302"/>
                  </a:lnTo>
                  <a:lnTo>
                    <a:pt x="140" y="2263"/>
                  </a:lnTo>
                  <a:lnTo>
                    <a:pt x="92" y="2216"/>
                  </a:lnTo>
                  <a:lnTo>
                    <a:pt x="53" y="2161"/>
                  </a:lnTo>
                  <a:lnTo>
                    <a:pt x="24" y="2100"/>
                  </a:lnTo>
                  <a:lnTo>
                    <a:pt x="6" y="2034"/>
                  </a:lnTo>
                  <a:lnTo>
                    <a:pt x="0" y="1963"/>
                  </a:lnTo>
                  <a:lnTo>
                    <a:pt x="0" y="392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/>
            </a:p>
          </p:txBody>
        </p:sp>
        <p:sp>
          <p:nvSpPr>
            <p:cNvPr id="30" name="Freeform 73"/>
            <p:cNvSpPr>
              <a:spLocks/>
            </p:cNvSpPr>
            <p:nvPr/>
          </p:nvSpPr>
          <p:spPr bwMode="auto">
            <a:xfrm>
              <a:off x="4879" y="-609"/>
              <a:ext cx="2810" cy="2656"/>
            </a:xfrm>
            <a:custGeom>
              <a:avLst/>
              <a:gdLst>
                <a:gd name="T0" fmla="+- 0 7246 4880"/>
                <a:gd name="T1" fmla="*/ T0 w 2810"/>
                <a:gd name="T2" fmla="+- 0 -608 -608"/>
                <a:gd name="T3" fmla="*/ -608 h 2656"/>
                <a:gd name="T4" fmla="+- 0 5322 4880"/>
                <a:gd name="T5" fmla="*/ T4 w 2810"/>
                <a:gd name="T6" fmla="+- 0 -608 -608"/>
                <a:gd name="T7" fmla="*/ -608 h 2656"/>
                <a:gd name="T8" fmla="+- 0 5251 4880"/>
                <a:gd name="T9" fmla="*/ T8 w 2810"/>
                <a:gd name="T10" fmla="+- 0 -603 -608"/>
                <a:gd name="T11" fmla="*/ -603 h 2656"/>
                <a:gd name="T12" fmla="+- 0 5183 4880"/>
                <a:gd name="T13" fmla="*/ T12 w 2810"/>
                <a:gd name="T14" fmla="+- 0 -586 -608"/>
                <a:gd name="T15" fmla="*/ -586 h 2656"/>
                <a:gd name="T16" fmla="+- 0 5119 4880"/>
                <a:gd name="T17" fmla="*/ T16 w 2810"/>
                <a:gd name="T18" fmla="+- 0 -559 -608"/>
                <a:gd name="T19" fmla="*/ -559 h 2656"/>
                <a:gd name="T20" fmla="+- 0 5061 4880"/>
                <a:gd name="T21" fmla="*/ T20 w 2810"/>
                <a:gd name="T22" fmla="+- 0 -523 -608"/>
                <a:gd name="T23" fmla="*/ -523 h 2656"/>
                <a:gd name="T24" fmla="+- 0 5009 4880"/>
                <a:gd name="T25" fmla="*/ T24 w 2810"/>
                <a:gd name="T26" fmla="+- 0 -479 -608"/>
                <a:gd name="T27" fmla="*/ -479 h 2656"/>
                <a:gd name="T28" fmla="+- 0 4965 4880"/>
                <a:gd name="T29" fmla="*/ T28 w 2810"/>
                <a:gd name="T30" fmla="+- 0 -427 -608"/>
                <a:gd name="T31" fmla="*/ -427 h 2656"/>
                <a:gd name="T32" fmla="+- 0 4929 4880"/>
                <a:gd name="T33" fmla="*/ T32 w 2810"/>
                <a:gd name="T34" fmla="+- 0 -369 -608"/>
                <a:gd name="T35" fmla="*/ -369 h 2656"/>
                <a:gd name="T36" fmla="+- 0 4902 4880"/>
                <a:gd name="T37" fmla="*/ T36 w 2810"/>
                <a:gd name="T38" fmla="+- 0 -306 -608"/>
                <a:gd name="T39" fmla="*/ -306 h 2656"/>
                <a:gd name="T40" fmla="+- 0 4886 4880"/>
                <a:gd name="T41" fmla="*/ T40 w 2810"/>
                <a:gd name="T42" fmla="+- 0 -237 -608"/>
                <a:gd name="T43" fmla="*/ -237 h 2656"/>
                <a:gd name="T44" fmla="+- 0 4880 4880"/>
                <a:gd name="T45" fmla="*/ T44 w 2810"/>
                <a:gd name="T46" fmla="+- 0 -166 -608"/>
                <a:gd name="T47" fmla="*/ -166 h 2656"/>
                <a:gd name="T48" fmla="+- 0 4880 4880"/>
                <a:gd name="T49" fmla="*/ T48 w 2810"/>
                <a:gd name="T50" fmla="+- 0 1605 -608"/>
                <a:gd name="T51" fmla="*/ 1605 h 2656"/>
                <a:gd name="T52" fmla="+- 0 4886 4880"/>
                <a:gd name="T53" fmla="*/ T52 w 2810"/>
                <a:gd name="T54" fmla="+- 0 1677 -608"/>
                <a:gd name="T55" fmla="*/ 1677 h 2656"/>
                <a:gd name="T56" fmla="+- 0 4902 4880"/>
                <a:gd name="T57" fmla="*/ T56 w 2810"/>
                <a:gd name="T58" fmla="+- 0 1745 -608"/>
                <a:gd name="T59" fmla="*/ 1745 h 2656"/>
                <a:gd name="T60" fmla="+- 0 4929 4880"/>
                <a:gd name="T61" fmla="*/ T60 w 2810"/>
                <a:gd name="T62" fmla="+- 0 1808 -608"/>
                <a:gd name="T63" fmla="*/ 1808 h 2656"/>
                <a:gd name="T64" fmla="+- 0 4965 4880"/>
                <a:gd name="T65" fmla="*/ T64 w 2810"/>
                <a:gd name="T66" fmla="+- 0 1866 -608"/>
                <a:gd name="T67" fmla="*/ 1866 h 2656"/>
                <a:gd name="T68" fmla="+- 0 5009 4880"/>
                <a:gd name="T69" fmla="*/ T68 w 2810"/>
                <a:gd name="T70" fmla="+- 0 1918 -608"/>
                <a:gd name="T71" fmla="*/ 1918 h 2656"/>
                <a:gd name="T72" fmla="+- 0 5061 4880"/>
                <a:gd name="T73" fmla="*/ T72 w 2810"/>
                <a:gd name="T74" fmla="+- 0 1962 -608"/>
                <a:gd name="T75" fmla="*/ 1962 h 2656"/>
                <a:gd name="T76" fmla="+- 0 5119 4880"/>
                <a:gd name="T77" fmla="*/ T76 w 2810"/>
                <a:gd name="T78" fmla="+- 0 1998 -608"/>
                <a:gd name="T79" fmla="*/ 1998 h 2656"/>
                <a:gd name="T80" fmla="+- 0 5183 4880"/>
                <a:gd name="T81" fmla="*/ T80 w 2810"/>
                <a:gd name="T82" fmla="+- 0 2025 -608"/>
                <a:gd name="T83" fmla="*/ 2025 h 2656"/>
                <a:gd name="T84" fmla="+- 0 5251 4880"/>
                <a:gd name="T85" fmla="*/ T84 w 2810"/>
                <a:gd name="T86" fmla="+- 0 2042 -608"/>
                <a:gd name="T87" fmla="*/ 2042 h 2656"/>
                <a:gd name="T88" fmla="+- 0 5322 4880"/>
                <a:gd name="T89" fmla="*/ T88 w 2810"/>
                <a:gd name="T90" fmla="+- 0 2048 -608"/>
                <a:gd name="T91" fmla="*/ 2048 h 2656"/>
                <a:gd name="T92" fmla="+- 0 7246 4880"/>
                <a:gd name="T93" fmla="*/ T92 w 2810"/>
                <a:gd name="T94" fmla="+- 0 2048 -608"/>
                <a:gd name="T95" fmla="*/ 2048 h 2656"/>
                <a:gd name="T96" fmla="+- 0 7318 4880"/>
                <a:gd name="T97" fmla="*/ T96 w 2810"/>
                <a:gd name="T98" fmla="+- 0 2042 -608"/>
                <a:gd name="T99" fmla="*/ 2042 h 2656"/>
                <a:gd name="T100" fmla="+- 0 7386 4880"/>
                <a:gd name="T101" fmla="*/ T100 w 2810"/>
                <a:gd name="T102" fmla="+- 0 2025 -608"/>
                <a:gd name="T103" fmla="*/ 2025 h 2656"/>
                <a:gd name="T104" fmla="+- 0 7450 4880"/>
                <a:gd name="T105" fmla="*/ T104 w 2810"/>
                <a:gd name="T106" fmla="+- 0 1998 -608"/>
                <a:gd name="T107" fmla="*/ 1998 h 2656"/>
                <a:gd name="T108" fmla="+- 0 7508 4880"/>
                <a:gd name="T109" fmla="*/ T108 w 2810"/>
                <a:gd name="T110" fmla="+- 0 1962 -608"/>
                <a:gd name="T111" fmla="*/ 1962 h 2656"/>
                <a:gd name="T112" fmla="+- 0 7559 4880"/>
                <a:gd name="T113" fmla="*/ T112 w 2810"/>
                <a:gd name="T114" fmla="+- 0 1918 -608"/>
                <a:gd name="T115" fmla="*/ 1918 h 2656"/>
                <a:gd name="T116" fmla="+- 0 7604 4880"/>
                <a:gd name="T117" fmla="*/ T116 w 2810"/>
                <a:gd name="T118" fmla="+- 0 1866 -608"/>
                <a:gd name="T119" fmla="*/ 1866 h 2656"/>
                <a:gd name="T120" fmla="+- 0 7640 4880"/>
                <a:gd name="T121" fmla="*/ T120 w 2810"/>
                <a:gd name="T122" fmla="+- 0 1808 -608"/>
                <a:gd name="T123" fmla="*/ 1808 h 2656"/>
                <a:gd name="T124" fmla="+- 0 7666 4880"/>
                <a:gd name="T125" fmla="*/ T124 w 2810"/>
                <a:gd name="T126" fmla="+- 0 1745 -608"/>
                <a:gd name="T127" fmla="*/ 1745 h 2656"/>
                <a:gd name="T128" fmla="+- 0 7683 4880"/>
                <a:gd name="T129" fmla="*/ T128 w 2810"/>
                <a:gd name="T130" fmla="+- 0 1677 -608"/>
                <a:gd name="T131" fmla="*/ 1677 h 2656"/>
                <a:gd name="T132" fmla="+- 0 7689 4880"/>
                <a:gd name="T133" fmla="*/ T132 w 2810"/>
                <a:gd name="T134" fmla="+- 0 1605 -608"/>
                <a:gd name="T135" fmla="*/ 1605 h 2656"/>
                <a:gd name="T136" fmla="+- 0 7689 4880"/>
                <a:gd name="T137" fmla="*/ T136 w 2810"/>
                <a:gd name="T138" fmla="+- 0 -166 -608"/>
                <a:gd name="T139" fmla="*/ -166 h 2656"/>
                <a:gd name="T140" fmla="+- 0 7683 4880"/>
                <a:gd name="T141" fmla="*/ T140 w 2810"/>
                <a:gd name="T142" fmla="+- 0 -237 -608"/>
                <a:gd name="T143" fmla="*/ -237 h 2656"/>
                <a:gd name="T144" fmla="+- 0 7666 4880"/>
                <a:gd name="T145" fmla="*/ T144 w 2810"/>
                <a:gd name="T146" fmla="+- 0 -306 -608"/>
                <a:gd name="T147" fmla="*/ -306 h 2656"/>
                <a:gd name="T148" fmla="+- 0 7640 4880"/>
                <a:gd name="T149" fmla="*/ T148 w 2810"/>
                <a:gd name="T150" fmla="+- 0 -369 -608"/>
                <a:gd name="T151" fmla="*/ -369 h 2656"/>
                <a:gd name="T152" fmla="+- 0 7604 4880"/>
                <a:gd name="T153" fmla="*/ T152 w 2810"/>
                <a:gd name="T154" fmla="+- 0 -427 -608"/>
                <a:gd name="T155" fmla="*/ -427 h 2656"/>
                <a:gd name="T156" fmla="+- 0 7559 4880"/>
                <a:gd name="T157" fmla="*/ T156 w 2810"/>
                <a:gd name="T158" fmla="+- 0 -479 -608"/>
                <a:gd name="T159" fmla="*/ -479 h 2656"/>
                <a:gd name="T160" fmla="+- 0 7508 4880"/>
                <a:gd name="T161" fmla="*/ T160 w 2810"/>
                <a:gd name="T162" fmla="+- 0 -523 -608"/>
                <a:gd name="T163" fmla="*/ -523 h 2656"/>
                <a:gd name="T164" fmla="+- 0 7450 4880"/>
                <a:gd name="T165" fmla="*/ T164 w 2810"/>
                <a:gd name="T166" fmla="+- 0 -559 -608"/>
                <a:gd name="T167" fmla="*/ -559 h 2656"/>
                <a:gd name="T168" fmla="+- 0 7386 4880"/>
                <a:gd name="T169" fmla="*/ T168 w 2810"/>
                <a:gd name="T170" fmla="+- 0 -586 -608"/>
                <a:gd name="T171" fmla="*/ -586 h 2656"/>
                <a:gd name="T172" fmla="+- 0 7318 4880"/>
                <a:gd name="T173" fmla="*/ T172 w 2810"/>
                <a:gd name="T174" fmla="+- 0 -603 -608"/>
                <a:gd name="T175" fmla="*/ -603 h 2656"/>
                <a:gd name="T176" fmla="+- 0 7246 4880"/>
                <a:gd name="T177" fmla="*/ T176 w 2810"/>
                <a:gd name="T178" fmla="+- 0 -608 -608"/>
                <a:gd name="T179" fmla="*/ -608 h 26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2810" h="2656">
                  <a:moveTo>
                    <a:pt x="2366" y="0"/>
                  </a:moveTo>
                  <a:lnTo>
                    <a:pt x="442" y="0"/>
                  </a:lnTo>
                  <a:lnTo>
                    <a:pt x="371" y="5"/>
                  </a:lnTo>
                  <a:lnTo>
                    <a:pt x="303" y="22"/>
                  </a:lnTo>
                  <a:lnTo>
                    <a:pt x="239" y="49"/>
                  </a:lnTo>
                  <a:lnTo>
                    <a:pt x="181" y="85"/>
                  </a:lnTo>
                  <a:lnTo>
                    <a:pt x="129" y="129"/>
                  </a:lnTo>
                  <a:lnTo>
                    <a:pt x="85" y="181"/>
                  </a:lnTo>
                  <a:lnTo>
                    <a:pt x="49" y="239"/>
                  </a:lnTo>
                  <a:lnTo>
                    <a:pt x="22" y="302"/>
                  </a:lnTo>
                  <a:lnTo>
                    <a:pt x="6" y="371"/>
                  </a:lnTo>
                  <a:lnTo>
                    <a:pt x="0" y="442"/>
                  </a:lnTo>
                  <a:lnTo>
                    <a:pt x="0" y="2213"/>
                  </a:lnTo>
                  <a:lnTo>
                    <a:pt x="6" y="2285"/>
                  </a:lnTo>
                  <a:lnTo>
                    <a:pt x="22" y="2353"/>
                  </a:lnTo>
                  <a:lnTo>
                    <a:pt x="49" y="2416"/>
                  </a:lnTo>
                  <a:lnTo>
                    <a:pt x="85" y="2474"/>
                  </a:lnTo>
                  <a:lnTo>
                    <a:pt x="129" y="2526"/>
                  </a:lnTo>
                  <a:lnTo>
                    <a:pt x="181" y="2570"/>
                  </a:lnTo>
                  <a:lnTo>
                    <a:pt x="239" y="2606"/>
                  </a:lnTo>
                  <a:lnTo>
                    <a:pt x="303" y="2633"/>
                  </a:lnTo>
                  <a:lnTo>
                    <a:pt x="371" y="2650"/>
                  </a:lnTo>
                  <a:lnTo>
                    <a:pt x="442" y="2656"/>
                  </a:lnTo>
                  <a:lnTo>
                    <a:pt x="2366" y="2656"/>
                  </a:lnTo>
                  <a:lnTo>
                    <a:pt x="2438" y="2650"/>
                  </a:lnTo>
                  <a:lnTo>
                    <a:pt x="2506" y="2633"/>
                  </a:lnTo>
                  <a:lnTo>
                    <a:pt x="2570" y="2606"/>
                  </a:lnTo>
                  <a:lnTo>
                    <a:pt x="2628" y="2570"/>
                  </a:lnTo>
                  <a:lnTo>
                    <a:pt x="2679" y="2526"/>
                  </a:lnTo>
                  <a:lnTo>
                    <a:pt x="2724" y="2474"/>
                  </a:lnTo>
                  <a:lnTo>
                    <a:pt x="2760" y="2416"/>
                  </a:lnTo>
                  <a:lnTo>
                    <a:pt x="2786" y="2353"/>
                  </a:lnTo>
                  <a:lnTo>
                    <a:pt x="2803" y="2285"/>
                  </a:lnTo>
                  <a:lnTo>
                    <a:pt x="2809" y="2213"/>
                  </a:lnTo>
                  <a:lnTo>
                    <a:pt x="2809" y="442"/>
                  </a:lnTo>
                  <a:lnTo>
                    <a:pt x="2803" y="371"/>
                  </a:lnTo>
                  <a:lnTo>
                    <a:pt x="2786" y="302"/>
                  </a:lnTo>
                  <a:lnTo>
                    <a:pt x="2760" y="239"/>
                  </a:lnTo>
                  <a:lnTo>
                    <a:pt x="2724" y="181"/>
                  </a:lnTo>
                  <a:lnTo>
                    <a:pt x="2679" y="129"/>
                  </a:lnTo>
                  <a:lnTo>
                    <a:pt x="2628" y="85"/>
                  </a:lnTo>
                  <a:lnTo>
                    <a:pt x="2570" y="49"/>
                  </a:lnTo>
                  <a:lnTo>
                    <a:pt x="2506" y="22"/>
                  </a:lnTo>
                  <a:lnTo>
                    <a:pt x="2438" y="5"/>
                  </a:lnTo>
                  <a:lnTo>
                    <a:pt x="2366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 dirty="0" smtClean="0"/>
            </a:p>
            <a:p>
              <a:endParaRPr lang="es-CL" dirty="0"/>
            </a:p>
            <a:p>
              <a:pPr algn="ctr"/>
              <a:r>
                <a:rPr lang="es-CL" b="1" dirty="0" smtClean="0"/>
                <a:t>Fase 2: Evaluar y Decidir</a:t>
              </a:r>
            </a:p>
            <a:p>
              <a:pPr algn="ctr"/>
              <a:r>
                <a:rPr lang="es-CL" b="1" dirty="0" smtClean="0"/>
                <a:t>Volver a actividades o zona de seguridad:</a:t>
              </a:r>
            </a:p>
            <a:p>
              <a:pPr algn="ctr"/>
              <a:r>
                <a:rPr lang="es-CL" b="1" dirty="0" smtClean="0"/>
                <a:t>- Interior</a:t>
              </a:r>
            </a:p>
            <a:p>
              <a:pPr algn="ctr"/>
              <a:r>
                <a:rPr lang="es-CL" b="1" dirty="0" smtClean="0"/>
                <a:t>- Exterior </a:t>
              </a:r>
              <a:r>
                <a:rPr lang="es-CL" dirty="0" smtClean="0"/>
                <a:t/>
              </a:r>
              <a:br>
                <a:rPr lang="es-CL" dirty="0" smtClean="0"/>
              </a:br>
              <a:endParaRPr lang="es-CL" dirty="0" smtClean="0"/>
            </a:p>
          </p:txBody>
        </p:sp>
        <p:sp>
          <p:nvSpPr>
            <p:cNvPr id="31" name="Freeform 72"/>
            <p:cNvSpPr>
              <a:spLocks/>
            </p:cNvSpPr>
            <p:nvPr/>
          </p:nvSpPr>
          <p:spPr bwMode="auto">
            <a:xfrm>
              <a:off x="4879" y="-609"/>
              <a:ext cx="2810" cy="2656"/>
            </a:xfrm>
            <a:custGeom>
              <a:avLst/>
              <a:gdLst>
                <a:gd name="T0" fmla="+- 0 4880 4880"/>
                <a:gd name="T1" fmla="*/ T0 w 2810"/>
                <a:gd name="T2" fmla="+- 0 -166 -608"/>
                <a:gd name="T3" fmla="*/ -166 h 2656"/>
                <a:gd name="T4" fmla="+- 0 4886 4880"/>
                <a:gd name="T5" fmla="*/ T4 w 2810"/>
                <a:gd name="T6" fmla="+- 0 -237 -608"/>
                <a:gd name="T7" fmla="*/ -237 h 2656"/>
                <a:gd name="T8" fmla="+- 0 4902 4880"/>
                <a:gd name="T9" fmla="*/ T8 w 2810"/>
                <a:gd name="T10" fmla="+- 0 -306 -608"/>
                <a:gd name="T11" fmla="*/ -306 h 2656"/>
                <a:gd name="T12" fmla="+- 0 4929 4880"/>
                <a:gd name="T13" fmla="*/ T12 w 2810"/>
                <a:gd name="T14" fmla="+- 0 -369 -608"/>
                <a:gd name="T15" fmla="*/ -369 h 2656"/>
                <a:gd name="T16" fmla="+- 0 4965 4880"/>
                <a:gd name="T17" fmla="*/ T16 w 2810"/>
                <a:gd name="T18" fmla="+- 0 -427 -608"/>
                <a:gd name="T19" fmla="*/ -427 h 2656"/>
                <a:gd name="T20" fmla="+- 0 5009 4880"/>
                <a:gd name="T21" fmla="*/ T20 w 2810"/>
                <a:gd name="T22" fmla="+- 0 -479 -608"/>
                <a:gd name="T23" fmla="*/ -479 h 2656"/>
                <a:gd name="T24" fmla="+- 0 5061 4880"/>
                <a:gd name="T25" fmla="*/ T24 w 2810"/>
                <a:gd name="T26" fmla="+- 0 -523 -608"/>
                <a:gd name="T27" fmla="*/ -523 h 2656"/>
                <a:gd name="T28" fmla="+- 0 5119 4880"/>
                <a:gd name="T29" fmla="*/ T28 w 2810"/>
                <a:gd name="T30" fmla="+- 0 -559 -608"/>
                <a:gd name="T31" fmla="*/ -559 h 2656"/>
                <a:gd name="T32" fmla="+- 0 5183 4880"/>
                <a:gd name="T33" fmla="*/ T32 w 2810"/>
                <a:gd name="T34" fmla="+- 0 -586 -608"/>
                <a:gd name="T35" fmla="*/ -586 h 2656"/>
                <a:gd name="T36" fmla="+- 0 5251 4880"/>
                <a:gd name="T37" fmla="*/ T36 w 2810"/>
                <a:gd name="T38" fmla="+- 0 -603 -608"/>
                <a:gd name="T39" fmla="*/ -603 h 2656"/>
                <a:gd name="T40" fmla="+- 0 5322 4880"/>
                <a:gd name="T41" fmla="*/ T40 w 2810"/>
                <a:gd name="T42" fmla="+- 0 -608 -608"/>
                <a:gd name="T43" fmla="*/ -608 h 2656"/>
                <a:gd name="T44" fmla="+- 0 7246 4880"/>
                <a:gd name="T45" fmla="*/ T44 w 2810"/>
                <a:gd name="T46" fmla="+- 0 -608 -608"/>
                <a:gd name="T47" fmla="*/ -608 h 2656"/>
                <a:gd name="T48" fmla="+- 0 7318 4880"/>
                <a:gd name="T49" fmla="*/ T48 w 2810"/>
                <a:gd name="T50" fmla="+- 0 -603 -608"/>
                <a:gd name="T51" fmla="*/ -603 h 2656"/>
                <a:gd name="T52" fmla="+- 0 7386 4880"/>
                <a:gd name="T53" fmla="*/ T52 w 2810"/>
                <a:gd name="T54" fmla="+- 0 -586 -608"/>
                <a:gd name="T55" fmla="*/ -586 h 2656"/>
                <a:gd name="T56" fmla="+- 0 7450 4880"/>
                <a:gd name="T57" fmla="*/ T56 w 2810"/>
                <a:gd name="T58" fmla="+- 0 -559 -608"/>
                <a:gd name="T59" fmla="*/ -559 h 2656"/>
                <a:gd name="T60" fmla="+- 0 7508 4880"/>
                <a:gd name="T61" fmla="*/ T60 w 2810"/>
                <a:gd name="T62" fmla="+- 0 -523 -608"/>
                <a:gd name="T63" fmla="*/ -523 h 2656"/>
                <a:gd name="T64" fmla="+- 0 7559 4880"/>
                <a:gd name="T65" fmla="*/ T64 w 2810"/>
                <a:gd name="T66" fmla="+- 0 -479 -608"/>
                <a:gd name="T67" fmla="*/ -479 h 2656"/>
                <a:gd name="T68" fmla="+- 0 7604 4880"/>
                <a:gd name="T69" fmla="*/ T68 w 2810"/>
                <a:gd name="T70" fmla="+- 0 -427 -608"/>
                <a:gd name="T71" fmla="*/ -427 h 2656"/>
                <a:gd name="T72" fmla="+- 0 7640 4880"/>
                <a:gd name="T73" fmla="*/ T72 w 2810"/>
                <a:gd name="T74" fmla="+- 0 -369 -608"/>
                <a:gd name="T75" fmla="*/ -369 h 2656"/>
                <a:gd name="T76" fmla="+- 0 7666 4880"/>
                <a:gd name="T77" fmla="*/ T76 w 2810"/>
                <a:gd name="T78" fmla="+- 0 -306 -608"/>
                <a:gd name="T79" fmla="*/ -306 h 2656"/>
                <a:gd name="T80" fmla="+- 0 7683 4880"/>
                <a:gd name="T81" fmla="*/ T80 w 2810"/>
                <a:gd name="T82" fmla="+- 0 -237 -608"/>
                <a:gd name="T83" fmla="*/ -237 h 2656"/>
                <a:gd name="T84" fmla="+- 0 7689 4880"/>
                <a:gd name="T85" fmla="*/ T84 w 2810"/>
                <a:gd name="T86" fmla="+- 0 -166 -608"/>
                <a:gd name="T87" fmla="*/ -166 h 2656"/>
                <a:gd name="T88" fmla="+- 0 7689 4880"/>
                <a:gd name="T89" fmla="*/ T88 w 2810"/>
                <a:gd name="T90" fmla="+- 0 1605 -608"/>
                <a:gd name="T91" fmla="*/ 1605 h 2656"/>
                <a:gd name="T92" fmla="+- 0 7683 4880"/>
                <a:gd name="T93" fmla="*/ T92 w 2810"/>
                <a:gd name="T94" fmla="+- 0 1677 -608"/>
                <a:gd name="T95" fmla="*/ 1677 h 2656"/>
                <a:gd name="T96" fmla="+- 0 7666 4880"/>
                <a:gd name="T97" fmla="*/ T96 w 2810"/>
                <a:gd name="T98" fmla="+- 0 1745 -608"/>
                <a:gd name="T99" fmla="*/ 1745 h 2656"/>
                <a:gd name="T100" fmla="+- 0 7640 4880"/>
                <a:gd name="T101" fmla="*/ T100 w 2810"/>
                <a:gd name="T102" fmla="+- 0 1808 -608"/>
                <a:gd name="T103" fmla="*/ 1808 h 2656"/>
                <a:gd name="T104" fmla="+- 0 7604 4880"/>
                <a:gd name="T105" fmla="*/ T104 w 2810"/>
                <a:gd name="T106" fmla="+- 0 1866 -608"/>
                <a:gd name="T107" fmla="*/ 1866 h 2656"/>
                <a:gd name="T108" fmla="+- 0 7559 4880"/>
                <a:gd name="T109" fmla="*/ T108 w 2810"/>
                <a:gd name="T110" fmla="+- 0 1918 -608"/>
                <a:gd name="T111" fmla="*/ 1918 h 2656"/>
                <a:gd name="T112" fmla="+- 0 7508 4880"/>
                <a:gd name="T113" fmla="*/ T112 w 2810"/>
                <a:gd name="T114" fmla="+- 0 1962 -608"/>
                <a:gd name="T115" fmla="*/ 1962 h 2656"/>
                <a:gd name="T116" fmla="+- 0 7450 4880"/>
                <a:gd name="T117" fmla="*/ T116 w 2810"/>
                <a:gd name="T118" fmla="+- 0 1998 -608"/>
                <a:gd name="T119" fmla="*/ 1998 h 2656"/>
                <a:gd name="T120" fmla="+- 0 7386 4880"/>
                <a:gd name="T121" fmla="*/ T120 w 2810"/>
                <a:gd name="T122" fmla="+- 0 2025 -608"/>
                <a:gd name="T123" fmla="*/ 2025 h 2656"/>
                <a:gd name="T124" fmla="+- 0 7318 4880"/>
                <a:gd name="T125" fmla="*/ T124 w 2810"/>
                <a:gd name="T126" fmla="+- 0 2042 -608"/>
                <a:gd name="T127" fmla="*/ 2042 h 2656"/>
                <a:gd name="T128" fmla="+- 0 7246 4880"/>
                <a:gd name="T129" fmla="*/ T128 w 2810"/>
                <a:gd name="T130" fmla="+- 0 2048 -608"/>
                <a:gd name="T131" fmla="*/ 2048 h 2656"/>
                <a:gd name="T132" fmla="+- 0 5322 4880"/>
                <a:gd name="T133" fmla="*/ T132 w 2810"/>
                <a:gd name="T134" fmla="+- 0 2048 -608"/>
                <a:gd name="T135" fmla="*/ 2048 h 2656"/>
                <a:gd name="T136" fmla="+- 0 5251 4880"/>
                <a:gd name="T137" fmla="*/ T136 w 2810"/>
                <a:gd name="T138" fmla="+- 0 2042 -608"/>
                <a:gd name="T139" fmla="*/ 2042 h 2656"/>
                <a:gd name="T140" fmla="+- 0 5183 4880"/>
                <a:gd name="T141" fmla="*/ T140 w 2810"/>
                <a:gd name="T142" fmla="+- 0 2025 -608"/>
                <a:gd name="T143" fmla="*/ 2025 h 2656"/>
                <a:gd name="T144" fmla="+- 0 5119 4880"/>
                <a:gd name="T145" fmla="*/ T144 w 2810"/>
                <a:gd name="T146" fmla="+- 0 1998 -608"/>
                <a:gd name="T147" fmla="*/ 1998 h 2656"/>
                <a:gd name="T148" fmla="+- 0 5061 4880"/>
                <a:gd name="T149" fmla="*/ T148 w 2810"/>
                <a:gd name="T150" fmla="+- 0 1962 -608"/>
                <a:gd name="T151" fmla="*/ 1962 h 2656"/>
                <a:gd name="T152" fmla="+- 0 5009 4880"/>
                <a:gd name="T153" fmla="*/ T152 w 2810"/>
                <a:gd name="T154" fmla="+- 0 1918 -608"/>
                <a:gd name="T155" fmla="*/ 1918 h 2656"/>
                <a:gd name="T156" fmla="+- 0 4965 4880"/>
                <a:gd name="T157" fmla="*/ T156 w 2810"/>
                <a:gd name="T158" fmla="+- 0 1866 -608"/>
                <a:gd name="T159" fmla="*/ 1866 h 2656"/>
                <a:gd name="T160" fmla="+- 0 4929 4880"/>
                <a:gd name="T161" fmla="*/ T160 w 2810"/>
                <a:gd name="T162" fmla="+- 0 1808 -608"/>
                <a:gd name="T163" fmla="*/ 1808 h 2656"/>
                <a:gd name="T164" fmla="+- 0 4902 4880"/>
                <a:gd name="T165" fmla="*/ T164 w 2810"/>
                <a:gd name="T166" fmla="+- 0 1745 -608"/>
                <a:gd name="T167" fmla="*/ 1745 h 2656"/>
                <a:gd name="T168" fmla="+- 0 4886 4880"/>
                <a:gd name="T169" fmla="*/ T168 w 2810"/>
                <a:gd name="T170" fmla="+- 0 1677 -608"/>
                <a:gd name="T171" fmla="*/ 1677 h 2656"/>
                <a:gd name="T172" fmla="+- 0 4880 4880"/>
                <a:gd name="T173" fmla="*/ T172 w 2810"/>
                <a:gd name="T174" fmla="+- 0 1605 -608"/>
                <a:gd name="T175" fmla="*/ 1605 h 2656"/>
                <a:gd name="T176" fmla="+- 0 4880 4880"/>
                <a:gd name="T177" fmla="*/ T176 w 2810"/>
                <a:gd name="T178" fmla="+- 0 -166 -608"/>
                <a:gd name="T179" fmla="*/ -166 h 265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2810" h="2656">
                  <a:moveTo>
                    <a:pt x="0" y="442"/>
                  </a:moveTo>
                  <a:lnTo>
                    <a:pt x="6" y="371"/>
                  </a:lnTo>
                  <a:lnTo>
                    <a:pt x="22" y="302"/>
                  </a:lnTo>
                  <a:lnTo>
                    <a:pt x="49" y="239"/>
                  </a:lnTo>
                  <a:lnTo>
                    <a:pt x="85" y="181"/>
                  </a:lnTo>
                  <a:lnTo>
                    <a:pt x="129" y="129"/>
                  </a:lnTo>
                  <a:lnTo>
                    <a:pt x="181" y="85"/>
                  </a:lnTo>
                  <a:lnTo>
                    <a:pt x="239" y="49"/>
                  </a:lnTo>
                  <a:lnTo>
                    <a:pt x="303" y="22"/>
                  </a:lnTo>
                  <a:lnTo>
                    <a:pt x="371" y="5"/>
                  </a:lnTo>
                  <a:lnTo>
                    <a:pt x="442" y="0"/>
                  </a:lnTo>
                  <a:lnTo>
                    <a:pt x="2366" y="0"/>
                  </a:lnTo>
                  <a:lnTo>
                    <a:pt x="2438" y="5"/>
                  </a:lnTo>
                  <a:lnTo>
                    <a:pt x="2506" y="22"/>
                  </a:lnTo>
                  <a:lnTo>
                    <a:pt x="2570" y="49"/>
                  </a:lnTo>
                  <a:lnTo>
                    <a:pt x="2628" y="85"/>
                  </a:lnTo>
                  <a:lnTo>
                    <a:pt x="2679" y="129"/>
                  </a:lnTo>
                  <a:lnTo>
                    <a:pt x="2724" y="181"/>
                  </a:lnTo>
                  <a:lnTo>
                    <a:pt x="2760" y="239"/>
                  </a:lnTo>
                  <a:lnTo>
                    <a:pt x="2786" y="302"/>
                  </a:lnTo>
                  <a:lnTo>
                    <a:pt x="2803" y="371"/>
                  </a:lnTo>
                  <a:lnTo>
                    <a:pt x="2809" y="442"/>
                  </a:lnTo>
                  <a:lnTo>
                    <a:pt x="2809" y="2213"/>
                  </a:lnTo>
                  <a:lnTo>
                    <a:pt x="2803" y="2285"/>
                  </a:lnTo>
                  <a:lnTo>
                    <a:pt x="2786" y="2353"/>
                  </a:lnTo>
                  <a:lnTo>
                    <a:pt x="2760" y="2416"/>
                  </a:lnTo>
                  <a:lnTo>
                    <a:pt x="2724" y="2474"/>
                  </a:lnTo>
                  <a:lnTo>
                    <a:pt x="2679" y="2526"/>
                  </a:lnTo>
                  <a:lnTo>
                    <a:pt x="2628" y="2570"/>
                  </a:lnTo>
                  <a:lnTo>
                    <a:pt x="2570" y="2606"/>
                  </a:lnTo>
                  <a:lnTo>
                    <a:pt x="2506" y="2633"/>
                  </a:lnTo>
                  <a:lnTo>
                    <a:pt x="2438" y="2650"/>
                  </a:lnTo>
                  <a:lnTo>
                    <a:pt x="2366" y="2656"/>
                  </a:lnTo>
                  <a:lnTo>
                    <a:pt x="442" y="2656"/>
                  </a:lnTo>
                  <a:lnTo>
                    <a:pt x="371" y="2650"/>
                  </a:lnTo>
                  <a:lnTo>
                    <a:pt x="303" y="2633"/>
                  </a:lnTo>
                  <a:lnTo>
                    <a:pt x="239" y="2606"/>
                  </a:lnTo>
                  <a:lnTo>
                    <a:pt x="181" y="2570"/>
                  </a:lnTo>
                  <a:lnTo>
                    <a:pt x="129" y="2526"/>
                  </a:lnTo>
                  <a:lnTo>
                    <a:pt x="85" y="2474"/>
                  </a:lnTo>
                  <a:lnTo>
                    <a:pt x="49" y="2416"/>
                  </a:lnTo>
                  <a:lnTo>
                    <a:pt x="22" y="2353"/>
                  </a:lnTo>
                  <a:lnTo>
                    <a:pt x="6" y="2285"/>
                  </a:lnTo>
                  <a:lnTo>
                    <a:pt x="0" y="2213"/>
                  </a:lnTo>
                  <a:lnTo>
                    <a:pt x="0" y="442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/>
            </a:p>
          </p:txBody>
        </p:sp>
        <p:sp>
          <p:nvSpPr>
            <p:cNvPr id="32" name="Freeform 71"/>
            <p:cNvSpPr>
              <a:spLocks/>
            </p:cNvSpPr>
            <p:nvPr/>
          </p:nvSpPr>
          <p:spPr bwMode="auto">
            <a:xfrm>
              <a:off x="8054" y="-399"/>
              <a:ext cx="3063" cy="2236"/>
            </a:xfrm>
            <a:custGeom>
              <a:avLst/>
              <a:gdLst>
                <a:gd name="T0" fmla="+- 0 10744 8055"/>
                <a:gd name="T1" fmla="*/ T0 w 3063"/>
                <a:gd name="T2" fmla="+- 0 -398 -398"/>
                <a:gd name="T3" fmla="*/ -398 h 2236"/>
                <a:gd name="T4" fmla="+- 0 8427 8055"/>
                <a:gd name="T5" fmla="*/ T4 w 3063"/>
                <a:gd name="T6" fmla="+- 0 -398 -398"/>
                <a:gd name="T7" fmla="*/ -398 h 2236"/>
                <a:gd name="T8" fmla="+- 0 8352 8055"/>
                <a:gd name="T9" fmla="*/ T8 w 3063"/>
                <a:gd name="T10" fmla="+- 0 -391 -398"/>
                <a:gd name="T11" fmla="*/ -391 h 2236"/>
                <a:gd name="T12" fmla="+- 0 8282 8055"/>
                <a:gd name="T13" fmla="*/ T12 w 3063"/>
                <a:gd name="T14" fmla="+- 0 -369 -398"/>
                <a:gd name="T15" fmla="*/ -369 h 2236"/>
                <a:gd name="T16" fmla="+- 0 8219 8055"/>
                <a:gd name="T17" fmla="*/ T16 w 3063"/>
                <a:gd name="T18" fmla="+- 0 -335 -398"/>
                <a:gd name="T19" fmla="*/ -335 h 2236"/>
                <a:gd name="T20" fmla="+- 0 8164 8055"/>
                <a:gd name="T21" fmla="*/ T20 w 3063"/>
                <a:gd name="T22" fmla="+- 0 -289 -398"/>
                <a:gd name="T23" fmla="*/ -289 h 2236"/>
                <a:gd name="T24" fmla="+- 0 8118 8055"/>
                <a:gd name="T25" fmla="*/ T24 w 3063"/>
                <a:gd name="T26" fmla="+- 0 -234 -398"/>
                <a:gd name="T27" fmla="*/ -234 h 2236"/>
                <a:gd name="T28" fmla="+- 0 8084 8055"/>
                <a:gd name="T29" fmla="*/ T28 w 3063"/>
                <a:gd name="T30" fmla="+- 0 -171 -398"/>
                <a:gd name="T31" fmla="*/ -171 h 2236"/>
                <a:gd name="T32" fmla="+- 0 8062 8055"/>
                <a:gd name="T33" fmla="*/ T32 w 3063"/>
                <a:gd name="T34" fmla="+- 0 -101 -398"/>
                <a:gd name="T35" fmla="*/ -101 h 2236"/>
                <a:gd name="T36" fmla="+- 0 8055 8055"/>
                <a:gd name="T37" fmla="*/ T36 w 3063"/>
                <a:gd name="T38" fmla="+- 0 -26 -398"/>
                <a:gd name="T39" fmla="*/ -26 h 2236"/>
                <a:gd name="T40" fmla="+- 0 8055 8055"/>
                <a:gd name="T41" fmla="*/ T40 w 3063"/>
                <a:gd name="T42" fmla="+- 0 1465 -398"/>
                <a:gd name="T43" fmla="*/ 1465 h 2236"/>
                <a:gd name="T44" fmla="+- 0 8062 8055"/>
                <a:gd name="T45" fmla="*/ T44 w 3063"/>
                <a:gd name="T46" fmla="+- 0 1540 -398"/>
                <a:gd name="T47" fmla="*/ 1540 h 2236"/>
                <a:gd name="T48" fmla="+- 0 8084 8055"/>
                <a:gd name="T49" fmla="*/ T48 w 3063"/>
                <a:gd name="T50" fmla="+- 0 1610 -398"/>
                <a:gd name="T51" fmla="*/ 1610 h 2236"/>
                <a:gd name="T52" fmla="+- 0 8118 8055"/>
                <a:gd name="T53" fmla="*/ T52 w 3063"/>
                <a:gd name="T54" fmla="+- 0 1673 -398"/>
                <a:gd name="T55" fmla="*/ 1673 h 2236"/>
                <a:gd name="T56" fmla="+- 0 8164 8055"/>
                <a:gd name="T57" fmla="*/ T56 w 3063"/>
                <a:gd name="T58" fmla="+- 0 1728 -398"/>
                <a:gd name="T59" fmla="*/ 1728 h 2236"/>
                <a:gd name="T60" fmla="+- 0 8219 8055"/>
                <a:gd name="T61" fmla="*/ T60 w 3063"/>
                <a:gd name="T62" fmla="+- 0 1774 -398"/>
                <a:gd name="T63" fmla="*/ 1774 h 2236"/>
                <a:gd name="T64" fmla="+- 0 8282 8055"/>
                <a:gd name="T65" fmla="*/ T64 w 3063"/>
                <a:gd name="T66" fmla="+- 0 1808 -398"/>
                <a:gd name="T67" fmla="*/ 1808 h 2236"/>
                <a:gd name="T68" fmla="+- 0 8352 8055"/>
                <a:gd name="T69" fmla="*/ T68 w 3063"/>
                <a:gd name="T70" fmla="+- 0 1830 -398"/>
                <a:gd name="T71" fmla="*/ 1830 h 2236"/>
                <a:gd name="T72" fmla="+- 0 8427 8055"/>
                <a:gd name="T73" fmla="*/ T72 w 3063"/>
                <a:gd name="T74" fmla="+- 0 1838 -398"/>
                <a:gd name="T75" fmla="*/ 1838 h 2236"/>
                <a:gd name="T76" fmla="+- 0 10744 8055"/>
                <a:gd name="T77" fmla="*/ T76 w 3063"/>
                <a:gd name="T78" fmla="+- 0 1838 -398"/>
                <a:gd name="T79" fmla="*/ 1838 h 2236"/>
                <a:gd name="T80" fmla="+- 0 10820 8055"/>
                <a:gd name="T81" fmla="*/ T80 w 3063"/>
                <a:gd name="T82" fmla="+- 0 1830 -398"/>
                <a:gd name="T83" fmla="*/ 1830 h 2236"/>
                <a:gd name="T84" fmla="+- 0 10890 8055"/>
                <a:gd name="T85" fmla="*/ T84 w 3063"/>
                <a:gd name="T86" fmla="+- 0 1808 -398"/>
                <a:gd name="T87" fmla="*/ 1808 h 2236"/>
                <a:gd name="T88" fmla="+- 0 10953 8055"/>
                <a:gd name="T89" fmla="*/ T88 w 3063"/>
                <a:gd name="T90" fmla="+- 0 1774 -398"/>
                <a:gd name="T91" fmla="*/ 1774 h 2236"/>
                <a:gd name="T92" fmla="+- 0 11008 8055"/>
                <a:gd name="T93" fmla="*/ T92 w 3063"/>
                <a:gd name="T94" fmla="+- 0 1728 -398"/>
                <a:gd name="T95" fmla="*/ 1728 h 2236"/>
                <a:gd name="T96" fmla="+- 0 11054 8055"/>
                <a:gd name="T97" fmla="*/ T96 w 3063"/>
                <a:gd name="T98" fmla="+- 0 1673 -398"/>
                <a:gd name="T99" fmla="*/ 1673 h 2236"/>
                <a:gd name="T100" fmla="+- 0 11088 8055"/>
                <a:gd name="T101" fmla="*/ T100 w 3063"/>
                <a:gd name="T102" fmla="+- 0 1610 -398"/>
                <a:gd name="T103" fmla="*/ 1610 h 2236"/>
                <a:gd name="T104" fmla="+- 0 11110 8055"/>
                <a:gd name="T105" fmla="*/ T104 w 3063"/>
                <a:gd name="T106" fmla="+- 0 1540 -398"/>
                <a:gd name="T107" fmla="*/ 1540 h 2236"/>
                <a:gd name="T108" fmla="+- 0 11117 8055"/>
                <a:gd name="T109" fmla="*/ T108 w 3063"/>
                <a:gd name="T110" fmla="+- 0 1465 -398"/>
                <a:gd name="T111" fmla="*/ 1465 h 2236"/>
                <a:gd name="T112" fmla="+- 0 11117 8055"/>
                <a:gd name="T113" fmla="*/ T112 w 3063"/>
                <a:gd name="T114" fmla="+- 0 -26 -398"/>
                <a:gd name="T115" fmla="*/ -26 h 2236"/>
                <a:gd name="T116" fmla="+- 0 11110 8055"/>
                <a:gd name="T117" fmla="*/ T116 w 3063"/>
                <a:gd name="T118" fmla="+- 0 -101 -398"/>
                <a:gd name="T119" fmla="*/ -101 h 2236"/>
                <a:gd name="T120" fmla="+- 0 11088 8055"/>
                <a:gd name="T121" fmla="*/ T120 w 3063"/>
                <a:gd name="T122" fmla="+- 0 -171 -398"/>
                <a:gd name="T123" fmla="*/ -171 h 2236"/>
                <a:gd name="T124" fmla="+- 0 11054 8055"/>
                <a:gd name="T125" fmla="*/ T124 w 3063"/>
                <a:gd name="T126" fmla="+- 0 -234 -398"/>
                <a:gd name="T127" fmla="*/ -234 h 2236"/>
                <a:gd name="T128" fmla="+- 0 11008 8055"/>
                <a:gd name="T129" fmla="*/ T128 w 3063"/>
                <a:gd name="T130" fmla="+- 0 -289 -398"/>
                <a:gd name="T131" fmla="*/ -289 h 2236"/>
                <a:gd name="T132" fmla="+- 0 10953 8055"/>
                <a:gd name="T133" fmla="*/ T132 w 3063"/>
                <a:gd name="T134" fmla="+- 0 -335 -398"/>
                <a:gd name="T135" fmla="*/ -335 h 2236"/>
                <a:gd name="T136" fmla="+- 0 10890 8055"/>
                <a:gd name="T137" fmla="*/ T136 w 3063"/>
                <a:gd name="T138" fmla="+- 0 -369 -398"/>
                <a:gd name="T139" fmla="*/ -369 h 2236"/>
                <a:gd name="T140" fmla="+- 0 10820 8055"/>
                <a:gd name="T141" fmla="*/ T140 w 3063"/>
                <a:gd name="T142" fmla="+- 0 -391 -398"/>
                <a:gd name="T143" fmla="*/ -391 h 2236"/>
                <a:gd name="T144" fmla="+- 0 10744 8055"/>
                <a:gd name="T145" fmla="*/ T144 w 3063"/>
                <a:gd name="T146" fmla="+- 0 -398 -398"/>
                <a:gd name="T147" fmla="*/ -398 h 22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3063" h="2236">
                  <a:moveTo>
                    <a:pt x="2689" y="0"/>
                  </a:moveTo>
                  <a:lnTo>
                    <a:pt x="372" y="0"/>
                  </a:lnTo>
                  <a:lnTo>
                    <a:pt x="297" y="7"/>
                  </a:lnTo>
                  <a:lnTo>
                    <a:pt x="227" y="29"/>
                  </a:lnTo>
                  <a:lnTo>
                    <a:pt x="164" y="63"/>
                  </a:lnTo>
                  <a:lnTo>
                    <a:pt x="109" y="109"/>
                  </a:lnTo>
                  <a:lnTo>
                    <a:pt x="63" y="164"/>
                  </a:lnTo>
                  <a:lnTo>
                    <a:pt x="29" y="227"/>
                  </a:lnTo>
                  <a:lnTo>
                    <a:pt x="7" y="297"/>
                  </a:lnTo>
                  <a:lnTo>
                    <a:pt x="0" y="372"/>
                  </a:lnTo>
                  <a:lnTo>
                    <a:pt x="0" y="1863"/>
                  </a:lnTo>
                  <a:lnTo>
                    <a:pt x="7" y="1938"/>
                  </a:lnTo>
                  <a:lnTo>
                    <a:pt x="29" y="2008"/>
                  </a:lnTo>
                  <a:lnTo>
                    <a:pt x="63" y="2071"/>
                  </a:lnTo>
                  <a:lnTo>
                    <a:pt x="109" y="2126"/>
                  </a:lnTo>
                  <a:lnTo>
                    <a:pt x="164" y="2172"/>
                  </a:lnTo>
                  <a:lnTo>
                    <a:pt x="227" y="2206"/>
                  </a:lnTo>
                  <a:lnTo>
                    <a:pt x="297" y="2228"/>
                  </a:lnTo>
                  <a:lnTo>
                    <a:pt x="372" y="2236"/>
                  </a:lnTo>
                  <a:lnTo>
                    <a:pt x="2689" y="2236"/>
                  </a:lnTo>
                  <a:lnTo>
                    <a:pt x="2765" y="2228"/>
                  </a:lnTo>
                  <a:lnTo>
                    <a:pt x="2835" y="2206"/>
                  </a:lnTo>
                  <a:lnTo>
                    <a:pt x="2898" y="2172"/>
                  </a:lnTo>
                  <a:lnTo>
                    <a:pt x="2953" y="2126"/>
                  </a:lnTo>
                  <a:lnTo>
                    <a:pt x="2999" y="2071"/>
                  </a:lnTo>
                  <a:lnTo>
                    <a:pt x="3033" y="2008"/>
                  </a:lnTo>
                  <a:lnTo>
                    <a:pt x="3055" y="1938"/>
                  </a:lnTo>
                  <a:lnTo>
                    <a:pt x="3062" y="1863"/>
                  </a:lnTo>
                  <a:lnTo>
                    <a:pt x="3062" y="372"/>
                  </a:lnTo>
                  <a:lnTo>
                    <a:pt x="3055" y="297"/>
                  </a:lnTo>
                  <a:lnTo>
                    <a:pt x="3033" y="227"/>
                  </a:lnTo>
                  <a:lnTo>
                    <a:pt x="2999" y="164"/>
                  </a:lnTo>
                  <a:lnTo>
                    <a:pt x="2953" y="109"/>
                  </a:lnTo>
                  <a:lnTo>
                    <a:pt x="2898" y="63"/>
                  </a:lnTo>
                  <a:lnTo>
                    <a:pt x="2835" y="29"/>
                  </a:lnTo>
                  <a:lnTo>
                    <a:pt x="2765" y="7"/>
                  </a:lnTo>
                  <a:lnTo>
                    <a:pt x="2689" y="0"/>
                  </a:lnTo>
                  <a:close/>
                </a:path>
              </a:pathLst>
            </a:custGeom>
            <a:solidFill>
              <a:srgbClr val="00A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 dirty="0" smtClean="0"/>
            </a:p>
            <a:p>
              <a:pPr algn="ctr"/>
              <a:r>
                <a:rPr lang="es-CL" b="1" dirty="0" smtClean="0"/>
                <a:t>Fase 3: </a:t>
              </a:r>
              <a:r>
                <a:rPr lang="es-ES" sz="1600" b="1" dirty="0" smtClean="0"/>
                <a:t>Evaluación Secundaria</a:t>
              </a:r>
              <a:endParaRPr lang="es-CL" sz="1600" b="1" dirty="0"/>
            </a:p>
            <a:p>
              <a:pPr lvl="0" algn="ctr"/>
              <a:r>
                <a:rPr lang="es-ES" sz="1600" b="1" dirty="0" smtClean="0"/>
                <a:t>Mantenerse en  </a:t>
              </a:r>
              <a:r>
                <a:rPr lang="es-ES" sz="1600" b="1" dirty="0"/>
                <a:t>zona de </a:t>
              </a:r>
              <a:r>
                <a:rPr lang="es-ES" sz="1600" b="1" dirty="0" smtClean="0"/>
                <a:t>seguridad o</a:t>
              </a:r>
              <a:endParaRPr lang="es-CL" sz="1600" b="1" dirty="0"/>
            </a:p>
            <a:p>
              <a:pPr lvl="0" algn="ctr"/>
              <a:r>
                <a:rPr lang="es-ES" sz="1600" b="1" dirty="0"/>
                <a:t>Retiro controlado de alumnos (as)</a:t>
              </a:r>
              <a:endParaRPr lang="es-CL" sz="1600" b="1" dirty="0"/>
            </a:p>
            <a:p>
              <a:r>
                <a:rPr lang="es-ES" dirty="0"/>
                <a:t/>
              </a:r>
              <a:br>
                <a:rPr lang="es-ES" dirty="0"/>
              </a:br>
              <a:endParaRPr lang="es-CL" dirty="0"/>
            </a:p>
          </p:txBody>
        </p:sp>
        <p:sp>
          <p:nvSpPr>
            <p:cNvPr id="33" name="Freeform 70"/>
            <p:cNvSpPr>
              <a:spLocks/>
            </p:cNvSpPr>
            <p:nvPr/>
          </p:nvSpPr>
          <p:spPr bwMode="auto">
            <a:xfrm>
              <a:off x="8054" y="-399"/>
              <a:ext cx="3063" cy="2236"/>
            </a:xfrm>
            <a:custGeom>
              <a:avLst/>
              <a:gdLst>
                <a:gd name="T0" fmla="+- 0 8055 8055"/>
                <a:gd name="T1" fmla="*/ T0 w 3063"/>
                <a:gd name="T2" fmla="+- 0 -26 -398"/>
                <a:gd name="T3" fmla="*/ -26 h 2236"/>
                <a:gd name="T4" fmla="+- 0 8062 8055"/>
                <a:gd name="T5" fmla="*/ T4 w 3063"/>
                <a:gd name="T6" fmla="+- 0 -101 -398"/>
                <a:gd name="T7" fmla="*/ -101 h 2236"/>
                <a:gd name="T8" fmla="+- 0 8084 8055"/>
                <a:gd name="T9" fmla="*/ T8 w 3063"/>
                <a:gd name="T10" fmla="+- 0 -171 -398"/>
                <a:gd name="T11" fmla="*/ -171 h 2236"/>
                <a:gd name="T12" fmla="+- 0 8118 8055"/>
                <a:gd name="T13" fmla="*/ T12 w 3063"/>
                <a:gd name="T14" fmla="+- 0 -234 -398"/>
                <a:gd name="T15" fmla="*/ -234 h 2236"/>
                <a:gd name="T16" fmla="+- 0 8164 8055"/>
                <a:gd name="T17" fmla="*/ T16 w 3063"/>
                <a:gd name="T18" fmla="+- 0 -289 -398"/>
                <a:gd name="T19" fmla="*/ -289 h 2236"/>
                <a:gd name="T20" fmla="+- 0 8219 8055"/>
                <a:gd name="T21" fmla="*/ T20 w 3063"/>
                <a:gd name="T22" fmla="+- 0 -335 -398"/>
                <a:gd name="T23" fmla="*/ -335 h 2236"/>
                <a:gd name="T24" fmla="+- 0 8282 8055"/>
                <a:gd name="T25" fmla="*/ T24 w 3063"/>
                <a:gd name="T26" fmla="+- 0 -369 -398"/>
                <a:gd name="T27" fmla="*/ -369 h 2236"/>
                <a:gd name="T28" fmla="+- 0 8352 8055"/>
                <a:gd name="T29" fmla="*/ T28 w 3063"/>
                <a:gd name="T30" fmla="+- 0 -391 -398"/>
                <a:gd name="T31" fmla="*/ -391 h 2236"/>
                <a:gd name="T32" fmla="+- 0 8427 8055"/>
                <a:gd name="T33" fmla="*/ T32 w 3063"/>
                <a:gd name="T34" fmla="+- 0 -398 -398"/>
                <a:gd name="T35" fmla="*/ -398 h 2236"/>
                <a:gd name="T36" fmla="+- 0 10744 8055"/>
                <a:gd name="T37" fmla="*/ T36 w 3063"/>
                <a:gd name="T38" fmla="+- 0 -398 -398"/>
                <a:gd name="T39" fmla="*/ -398 h 2236"/>
                <a:gd name="T40" fmla="+- 0 10820 8055"/>
                <a:gd name="T41" fmla="*/ T40 w 3063"/>
                <a:gd name="T42" fmla="+- 0 -391 -398"/>
                <a:gd name="T43" fmla="*/ -391 h 2236"/>
                <a:gd name="T44" fmla="+- 0 10890 8055"/>
                <a:gd name="T45" fmla="*/ T44 w 3063"/>
                <a:gd name="T46" fmla="+- 0 -369 -398"/>
                <a:gd name="T47" fmla="*/ -369 h 2236"/>
                <a:gd name="T48" fmla="+- 0 10953 8055"/>
                <a:gd name="T49" fmla="*/ T48 w 3063"/>
                <a:gd name="T50" fmla="+- 0 -335 -398"/>
                <a:gd name="T51" fmla="*/ -335 h 2236"/>
                <a:gd name="T52" fmla="+- 0 11008 8055"/>
                <a:gd name="T53" fmla="*/ T52 w 3063"/>
                <a:gd name="T54" fmla="+- 0 -289 -398"/>
                <a:gd name="T55" fmla="*/ -289 h 2236"/>
                <a:gd name="T56" fmla="+- 0 11054 8055"/>
                <a:gd name="T57" fmla="*/ T56 w 3063"/>
                <a:gd name="T58" fmla="+- 0 -234 -398"/>
                <a:gd name="T59" fmla="*/ -234 h 2236"/>
                <a:gd name="T60" fmla="+- 0 11088 8055"/>
                <a:gd name="T61" fmla="*/ T60 w 3063"/>
                <a:gd name="T62" fmla="+- 0 -171 -398"/>
                <a:gd name="T63" fmla="*/ -171 h 2236"/>
                <a:gd name="T64" fmla="+- 0 11110 8055"/>
                <a:gd name="T65" fmla="*/ T64 w 3063"/>
                <a:gd name="T66" fmla="+- 0 -101 -398"/>
                <a:gd name="T67" fmla="*/ -101 h 2236"/>
                <a:gd name="T68" fmla="+- 0 11117 8055"/>
                <a:gd name="T69" fmla="*/ T68 w 3063"/>
                <a:gd name="T70" fmla="+- 0 -26 -398"/>
                <a:gd name="T71" fmla="*/ -26 h 2236"/>
                <a:gd name="T72" fmla="+- 0 11117 8055"/>
                <a:gd name="T73" fmla="*/ T72 w 3063"/>
                <a:gd name="T74" fmla="+- 0 1465 -398"/>
                <a:gd name="T75" fmla="*/ 1465 h 2236"/>
                <a:gd name="T76" fmla="+- 0 11110 8055"/>
                <a:gd name="T77" fmla="*/ T76 w 3063"/>
                <a:gd name="T78" fmla="+- 0 1540 -398"/>
                <a:gd name="T79" fmla="*/ 1540 h 2236"/>
                <a:gd name="T80" fmla="+- 0 11088 8055"/>
                <a:gd name="T81" fmla="*/ T80 w 3063"/>
                <a:gd name="T82" fmla="+- 0 1610 -398"/>
                <a:gd name="T83" fmla="*/ 1610 h 2236"/>
                <a:gd name="T84" fmla="+- 0 11054 8055"/>
                <a:gd name="T85" fmla="*/ T84 w 3063"/>
                <a:gd name="T86" fmla="+- 0 1673 -398"/>
                <a:gd name="T87" fmla="*/ 1673 h 2236"/>
                <a:gd name="T88" fmla="+- 0 11008 8055"/>
                <a:gd name="T89" fmla="*/ T88 w 3063"/>
                <a:gd name="T90" fmla="+- 0 1728 -398"/>
                <a:gd name="T91" fmla="*/ 1728 h 2236"/>
                <a:gd name="T92" fmla="+- 0 10953 8055"/>
                <a:gd name="T93" fmla="*/ T92 w 3063"/>
                <a:gd name="T94" fmla="+- 0 1774 -398"/>
                <a:gd name="T95" fmla="*/ 1774 h 2236"/>
                <a:gd name="T96" fmla="+- 0 10890 8055"/>
                <a:gd name="T97" fmla="*/ T96 w 3063"/>
                <a:gd name="T98" fmla="+- 0 1808 -398"/>
                <a:gd name="T99" fmla="*/ 1808 h 2236"/>
                <a:gd name="T100" fmla="+- 0 10820 8055"/>
                <a:gd name="T101" fmla="*/ T100 w 3063"/>
                <a:gd name="T102" fmla="+- 0 1830 -398"/>
                <a:gd name="T103" fmla="*/ 1830 h 2236"/>
                <a:gd name="T104" fmla="+- 0 10744 8055"/>
                <a:gd name="T105" fmla="*/ T104 w 3063"/>
                <a:gd name="T106" fmla="+- 0 1838 -398"/>
                <a:gd name="T107" fmla="*/ 1838 h 2236"/>
                <a:gd name="T108" fmla="+- 0 8427 8055"/>
                <a:gd name="T109" fmla="*/ T108 w 3063"/>
                <a:gd name="T110" fmla="+- 0 1838 -398"/>
                <a:gd name="T111" fmla="*/ 1838 h 2236"/>
                <a:gd name="T112" fmla="+- 0 8352 8055"/>
                <a:gd name="T113" fmla="*/ T112 w 3063"/>
                <a:gd name="T114" fmla="+- 0 1830 -398"/>
                <a:gd name="T115" fmla="*/ 1830 h 2236"/>
                <a:gd name="T116" fmla="+- 0 8282 8055"/>
                <a:gd name="T117" fmla="*/ T116 w 3063"/>
                <a:gd name="T118" fmla="+- 0 1808 -398"/>
                <a:gd name="T119" fmla="*/ 1808 h 2236"/>
                <a:gd name="T120" fmla="+- 0 8219 8055"/>
                <a:gd name="T121" fmla="*/ T120 w 3063"/>
                <a:gd name="T122" fmla="+- 0 1774 -398"/>
                <a:gd name="T123" fmla="*/ 1774 h 2236"/>
                <a:gd name="T124" fmla="+- 0 8164 8055"/>
                <a:gd name="T125" fmla="*/ T124 w 3063"/>
                <a:gd name="T126" fmla="+- 0 1728 -398"/>
                <a:gd name="T127" fmla="*/ 1728 h 2236"/>
                <a:gd name="T128" fmla="+- 0 8118 8055"/>
                <a:gd name="T129" fmla="*/ T128 w 3063"/>
                <a:gd name="T130" fmla="+- 0 1673 -398"/>
                <a:gd name="T131" fmla="*/ 1673 h 2236"/>
                <a:gd name="T132" fmla="+- 0 8084 8055"/>
                <a:gd name="T133" fmla="*/ T132 w 3063"/>
                <a:gd name="T134" fmla="+- 0 1610 -398"/>
                <a:gd name="T135" fmla="*/ 1610 h 2236"/>
                <a:gd name="T136" fmla="+- 0 8062 8055"/>
                <a:gd name="T137" fmla="*/ T136 w 3063"/>
                <a:gd name="T138" fmla="+- 0 1540 -398"/>
                <a:gd name="T139" fmla="*/ 1540 h 2236"/>
                <a:gd name="T140" fmla="+- 0 8055 8055"/>
                <a:gd name="T141" fmla="*/ T140 w 3063"/>
                <a:gd name="T142" fmla="+- 0 1465 -398"/>
                <a:gd name="T143" fmla="*/ 1465 h 2236"/>
                <a:gd name="T144" fmla="+- 0 8055 8055"/>
                <a:gd name="T145" fmla="*/ T144 w 3063"/>
                <a:gd name="T146" fmla="+- 0 -26 -398"/>
                <a:gd name="T147" fmla="*/ -26 h 2236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3063" h="2236">
                  <a:moveTo>
                    <a:pt x="0" y="372"/>
                  </a:moveTo>
                  <a:lnTo>
                    <a:pt x="7" y="297"/>
                  </a:lnTo>
                  <a:lnTo>
                    <a:pt x="29" y="227"/>
                  </a:lnTo>
                  <a:lnTo>
                    <a:pt x="63" y="164"/>
                  </a:lnTo>
                  <a:lnTo>
                    <a:pt x="109" y="109"/>
                  </a:lnTo>
                  <a:lnTo>
                    <a:pt x="164" y="63"/>
                  </a:lnTo>
                  <a:lnTo>
                    <a:pt x="227" y="29"/>
                  </a:lnTo>
                  <a:lnTo>
                    <a:pt x="297" y="7"/>
                  </a:lnTo>
                  <a:lnTo>
                    <a:pt x="372" y="0"/>
                  </a:lnTo>
                  <a:lnTo>
                    <a:pt x="2689" y="0"/>
                  </a:lnTo>
                  <a:lnTo>
                    <a:pt x="2765" y="7"/>
                  </a:lnTo>
                  <a:lnTo>
                    <a:pt x="2835" y="29"/>
                  </a:lnTo>
                  <a:lnTo>
                    <a:pt x="2898" y="63"/>
                  </a:lnTo>
                  <a:lnTo>
                    <a:pt x="2953" y="109"/>
                  </a:lnTo>
                  <a:lnTo>
                    <a:pt x="2999" y="164"/>
                  </a:lnTo>
                  <a:lnTo>
                    <a:pt x="3033" y="227"/>
                  </a:lnTo>
                  <a:lnTo>
                    <a:pt x="3055" y="297"/>
                  </a:lnTo>
                  <a:lnTo>
                    <a:pt x="3062" y="372"/>
                  </a:lnTo>
                  <a:lnTo>
                    <a:pt x="3062" y="1863"/>
                  </a:lnTo>
                  <a:lnTo>
                    <a:pt x="3055" y="1938"/>
                  </a:lnTo>
                  <a:lnTo>
                    <a:pt x="3033" y="2008"/>
                  </a:lnTo>
                  <a:lnTo>
                    <a:pt x="2999" y="2071"/>
                  </a:lnTo>
                  <a:lnTo>
                    <a:pt x="2953" y="2126"/>
                  </a:lnTo>
                  <a:lnTo>
                    <a:pt x="2898" y="2172"/>
                  </a:lnTo>
                  <a:lnTo>
                    <a:pt x="2835" y="2206"/>
                  </a:lnTo>
                  <a:lnTo>
                    <a:pt x="2765" y="2228"/>
                  </a:lnTo>
                  <a:lnTo>
                    <a:pt x="2689" y="2236"/>
                  </a:lnTo>
                  <a:lnTo>
                    <a:pt x="372" y="2236"/>
                  </a:lnTo>
                  <a:lnTo>
                    <a:pt x="297" y="2228"/>
                  </a:lnTo>
                  <a:lnTo>
                    <a:pt x="227" y="2206"/>
                  </a:lnTo>
                  <a:lnTo>
                    <a:pt x="164" y="2172"/>
                  </a:lnTo>
                  <a:lnTo>
                    <a:pt x="109" y="2126"/>
                  </a:lnTo>
                  <a:lnTo>
                    <a:pt x="63" y="2071"/>
                  </a:lnTo>
                  <a:lnTo>
                    <a:pt x="29" y="2008"/>
                  </a:lnTo>
                  <a:lnTo>
                    <a:pt x="7" y="1938"/>
                  </a:lnTo>
                  <a:lnTo>
                    <a:pt x="0" y="1863"/>
                  </a:lnTo>
                  <a:lnTo>
                    <a:pt x="0" y="372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90511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28790" y="425002"/>
            <a:ext cx="8847786" cy="5963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rgbClr val="C00000"/>
                </a:solidFill>
              </a:rPr>
              <a:t>Recomendaciones Generales ante SISMO:</a:t>
            </a:r>
          </a:p>
          <a:p>
            <a:endParaRPr lang="es-CL" sz="800" b="1" u="sng" dirty="0">
              <a:solidFill>
                <a:srgbClr val="C00000"/>
              </a:solidFill>
            </a:endParaRPr>
          </a:p>
          <a:p>
            <a:r>
              <a:rPr lang="es-ES" b="1" u="sng" dirty="0" smtClean="0"/>
              <a:t>Antes:  TARBAJAR CON ESTUDIANTES </a:t>
            </a:r>
          </a:p>
          <a:p>
            <a:endParaRPr lang="es-CL" sz="1050" b="1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C00000"/>
                </a:solidFill>
              </a:rPr>
              <a:t>Dentro de las salas de clases, el profesor, alumnos o personal a cargo, deben preocuparse de </a:t>
            </a:r>
            <a:r>
              <a:rPr lang="es-ES" sz="1600" b="1" u="sng" dirty="0"/>
              <a:t>mantener los pasillos y accesos de las salas despejados</a:t>
            </a:r>
            <a:r>
              <a:rPr lang="es-ES" sz="1600" u="sng" dirty="0">
                <a:solidFill>
                  <a:srgbClr val="C00000"/>
                </a:solidFill>
              </a:rPr>
              <a:t> </a:t>
            </a:r>
            <a:r>
              <a:rPr lang="es-ES" sz="1600" dirty="0">
                <a:solidFill>
                  <a:srgbClr val="C00000"/>
                </a:solidFill>
              </a:rPr>
              <a:t>de mochilas, muebles u otros objetos que impidan el libre desplazamiento.</a:t>
            </a:r>
            <a:endParaRPr lang="es-CL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C00000"/>
                </a:solidFill>
              </a:rPr>
              <a:t>En los ambientes como salón, comedor, patio o salas especiales (computación, laboratorio, salas de profesores(as), el profesor o adulto responsable se encargará de dar a conocer y </a:t>
            </a:r>
            <a:r>
              <a:rPr lang="es-ES" sz="1600" u="sng" dirty="0">
                <a:solidFill>
                  <a:srgbClr val="C00000"/>
                </a:solidFill>
              </a:rPr>
              <a:t>señalar las rutas de evacuación y zonas de seguridad, correspondientes al sector</a:t>
            </a:r>
            <a:r>
              <a:rPr lang="es-ES" sz="1600" dirty="0">
                <a:solidFill>
                  <a:srgbClr val="C00000"/>
                </a:solidFill>
              </a:rPr>
              <a:t>. Esta acción debe ser realizada antes de comenzar la clase o actividad.</a:t>
            </a:r>
            <a:endParaRPr lang="es-CL" sz="1600" dirty="0">
              <a:solidFill>
                <a:srgbClr val="C00000"/>
              </a:solidFill>
            </a:endParaRPr>
          </a:p>
          <a:p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C00000"/>
                </a:solidFill>
              </a:rPr>
              <a:t>Las puertas de los ambientes (salas de clase, laboratorios, salón, etc.) que se encuentren con personas en </a:t>
            </a:r>
            <a:r>
              <a:rPr lang="es-ES" sz="1600" b="1" u="sng" dirty="0"/>
              <a:t>su interior, deben permanecer sin seguro, sin pestillos y listas para abrir</a:t>
            </a:r>
            <a:r>
              <a:rPr lang="es-ES" sz="1600" b="1" dirty="0" smtClean="0"/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ES" sz="1050" dirty="0" smtClean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b="1" dirty="0" smtClean="0"/>
              <a:t>Se </a:t>
            </a:r>
            <a:r>
              <a:rPr lang="es-ES" sz="1600" b="1" dirty="0"/>
              <a:t>debe nombrar un alumno encargado de abrir la puerta o accesos.</a:t>
            </a:r>
            <a:endParaRPr lang="es-CL" sz="1600" b="1" dirty="0"/>
          </a:p>
          <a:p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C00000"/>
                </a:solidFill>
              </a:rPr>
              <a:t>Los muebles de las dependencias del establecimiento (salas de clases, laboratorios, oficinas, etc.) no deben mantener objetos pesados ni de gran tamaño en altura.</a:t>
            </a:r>
            <a:endParaRPr lang="es-CL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b="1" u="sng" dirty="0"/>
              <a:t>El profesor Jefe, designará a uno o más alumnos para ayudar </a:t>
            </a:r>
            <a:r>
              <a:rPr lang="es-ES" sz="1600" dirty="0">
                <a:solidFill>
                  <a:srgbClr val="C00000"/>
                </a:solidFill>
              </a:rPr>
              <a:t>a otros que tengan dificultad para desplazarse en caso de evacuación o para contener a los que tengan dificultades para mantener la calma. Se sugiere tener un registro de estos.</a:t>
            </a:r>
            <a:endParaRPr lang="es-CL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endParaRPr lang="es-C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4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28790" y="463639"/>
            <a:ext cx="8847786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rgbClr val="C00000"/>
                </a:solidFill>
              </a:rPr>
              <a:t>Recomendaciones Generales ante SISMO:</a:t>
            </a:r>
          </a:p>
          <a:p>
            <a:endParaRPr lang="es-CL" sz="1050" b="1" u="sng" dirty="0">
              <a:solidFill>
                <a:srgbClr val="C00000"/>
              </a:solidFill>
            </a:endParaRPr>
          </a:p>
          <a:p>
            <a:r>
              <a:rPr lang="es-ES" b="1" u="sng" dirty="0" smtClean="0"/>
              <a:t>Durante  TABAJO CON ESTUDIANTES</a:t>
            </a:r>
          </a:p>
          <a:p>
            <a:endParaRPr lang="es-CL" sz="1050" b="1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C00000"/>
                </a:solidFill>
              </a:rPr>
              <a:t>El profesor o personal a cargo y los alumnos </a:t>
            </a:r>
            <a:r>
              <a:rPr lang="es-ES" sz="1600" b="1" dirty="0"/>
              <a:t>deben suspender cualquier actividad </a:t>
            </a:r>
            <a:r>
              <a:rPr lang="es-ES" sz="1600" dirty="0">
                <a:solidFill>
                  <a:srgbClr val="C00000"/>
                </a:solidFill>
              </a:rPr>
              <a:t>que estén realizando.</a:t>
            </a:r>
            <a:endParaRPr lang="es-CL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C00000"/>
                </a:solidFill>
              </a:rPr>
              <a:t>Es fundamental que el profesor o personal a cargo </a:t>
            </a:r>
            <a:r>
              <a:rPr lang="es-ES" sz="1600" b="1" dirty="0"/>
              <a:t>conserve la calma</a:t>
            </a:r>
            <a:r>
              <a:rPr lang="es-ES" sz="1600" dirty="0">
                <a:solidFill>
                  <a:srgbClr val="C00000"/>
                </a:solidFill>
              </a:rPr>
              <a:t>. Su tranquilidad infunde confianza a sus alumnos y los mantiene en orden.</a:t>
            </a:r>
            <a:endParaRPr lang="es-CL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b="1" dirty="0"/>
              <a:t>Ayude a controlar </a:t>
            </a:r>
            <a:r>
              <a:rPr lang="es-ES" sz="1600" dirty="0">
                <a:solidFill>
                  <a:srgbClr val="C00000"/>
                </a:solidFill>
              </a:rPr>
              <a:t>los brotes de pánico que se puedan generar.</a:t>
            </a:r>
            <a:endParaRPr lang="es-CL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C00000"/>
                </a:solidFill>
              </a:rPr>
              <a:t>Con voz serena y pausada debe seguir hablando </a:t>
            </a:r>
            <a:r>
              <a:rPr lang="es-ES" sz="1600" b="1" dirty="0"/>
              <a:t>a fin de llevar la tranquilidad </a:t>
            </a:r>
            <a:r>
              <a:rPr lang="es-ES" sz="1600" dirty="0">
                <a:solidFill>
                  <a:srgbClr val="C00000"/>
                </a:solidFill>
              </a:rPr>
              <a:t>a sus alumnos, recordar mantener el silencio y el orden.</a:t>
            </a:r>
            <a:endParaRPr lang="es-CL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b="1" dirty="0"/>
              <a:t>Por ningún motivo dejar a los alumnos solos</a:t>
            </a:r>
            <a:r>
              <a:rPr lang="es-ES" sz="1600" dirty="0">
                <a:solidFill>
                  <a:srgbClr val="C00000"/>
                </a:solidFill>
              </a:rPr>
              <a:t>, sin supervisión.</a:t>
            </a:r>
            <a:endParaRPr lang="es-CL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C00000"/>
                </a:solidFill>
              </a:rPr>
              <a:t>El profesor, personal a cargo o </a:t>
            </a:r>
            <a:r>
              <a:rPr lang="es-ES" sz="1600" b="1" u="sng" dirty="0"/>
              <a:t>el alumno más cercano a la puerta de salida, debe abrirla completamente para preparar la evacuación.</a:t>
            </a:r>
            <a:endParaRPr lang="es-CL" sz="1600" b="1" u="sng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sz="1600" dirty="0">
                <a:solidFill>
                  <a:srgbClr val="C00000"/>
                </a:solidFill>
              </a:rPr>
              <a:t>En caso de sismo de alta intensidad se adoptará la posición corporal de seguridad practicada y recomendada por ONEMI (AGACHATE – CUBRETE – AFIRMATE).</a:t>
            </a:r>
            <a:endParaRPr lang="es-CL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sz="1600" b="1" u="sng" dirty="0"/>
              <a:t>DURANTE EL SISMO NO SE DEBE EVACUAR</a:t>
            </a:r>
            <a:r>
              <a:rPr lang="es-ES" sz="1400" b="1" u="sng" dirty="0"/>
              <a:t>. </a:t>
            </a:r>
            <a:endParaRPr lang="es-CL" b="1" u="sng" dirty="0"/>
          </a:p>
        </p:txBody>
      </p:sp>
    </p:spTree>
    <p:extLst>
      <p:ext uri="{BB962C8B-B14F-4D97-AF65-F5344CB8AC3E}">
        <p14:creationId xmlns:p14="http://schemas.microsoft.com/office/powerpoint/2010/main" val="15320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28790" y="463639"/>
            <a:ext cx="8847786" cy="591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b="1" dirty="0" smtClean="0">
                <a:solidFill>
                  <a:srgbClr val="C00000"/>
                </a:solidFill>
              </a:rPr>
              <a:t>Recomendaciones Generales ante SISMO:</a:t>
            </a:r>
          </a:p>
          <a:p>
            <a:endParaRPr lang="es-CL" sz="1050" b="1" u="sng" dirty="0">
              <a:solidFill>
                <a:srgbClr val="C00000"/>
              </a:solidFill>
            </a:endParaRPr>
          </a:p>
          <a:p>
            <a:pPr lvl="0"/>
            <a:r>
              <a:rPr lang="es-ES" sz="2000" b="1" u="sng" dirty="0">
                <a:solidFill>
                  <a:srgbClr val="C00000"/>
                </a:solidFill>
              </a:rPr>
              <a:t>Antes de escuchar la alarma:</a:t>
            </a:r>
            <a:endParaRPr lang="es-CL" sz="2000" b="1" dirty="0">
              <a:solidFill>
                <a:srgbClr val="C00000"/>
              </a:solidFill>
            </a:endParaRPr>
          </a:p>
          <a:p>
            <a:pPr lvl="0"/>
            <a:r>
              <a:rPr lang="es-ES" sz="1600" dirty="0" smtClean="0">
                <a:solidFill>
                  <a:srgbClr val="C00000"/>
                </a:solidFill>
              </a:rPr>
              <a:t/>
            </a:r>
            <a:br>
              <a:rPr lang="es-ES" sz="1600" dirty="0" smtClean="0">
                <a:solidFill>
                  <a:srgbClr val="C00000"/>
                </a:solidFill>
              </a:rPr>
            </a:br>
            <a:r>
              <a:rPr lang="es-ES" sz="1600" dirty="0" smtClean="0">
                <a:solidFill>
                  <a:srgbClr val="C00000"/>
                </a:solidFill>
              </a:rPr>
              <a:t>El </a:t>
            </a:r>
            <a:r>
              <a:rPr lang="es-ES" sz="1600" dirty="0">
                <a:solidFill>
                  <a:srgbClr val="C00000"/>
                </a:solidFill>
              </a:rPr>
              <a:t>curso permanece en silencio a la expectativa del sonido de la  campana o   sonido de alerta </a:t>
            </a:r>
            <a:r>
              <a:rPr lang="es-ES" sz="1600" dirty="0" smtClean="0">
                <a:solidFill>
                  <a:srgbClr val="C00000"/>
                </a:solidFill>
              </a:rPr>
              <a:t>megáfonos.</a:t>
            </a:r>
            <a:endParaRPr lang="es-CL" sz="1600" dirty="0">
              <a:solidFill>
                <a:srgbClr val="C00000"/>
              </a:solidFill>
            </a:endParaRPr>
          </a:p>
          <a:p>
            <a:r>
              <a:rPr lang="es-ES" sz="1600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  <a:p>
            <a:pPr lvl="0"/>
            <a:r>
              <a:rPr lang="es-ES" sz="1600" b="1" dirty="0">
                <a:solidFill>
                  <a:srgbClr val="C00000"/>
                </a:solidFill>
              </a:rPr>
              <a:t>La orden de evacuación, será dada por personas señaladas en protocolo de </a:t>
            </a:r>
            <a:r>
              <a:rPr lang="es-ES" sz="1600" b="1" u="sng" dirty="0">
                <a:solidFill>
                  <a:srgbClr val="C00000"/>
                </a:solidFill>
              </a:rPr>
              <a:t>ACTIVACIÓN DE LA</a:t>
            </a:r>
            <a:r>
              <a:rPr lang="es-ES" sz="1600" b="1" dirty="0">
                <a:solidFill>
                  <a:srgbClr val="C00000"/>
                </a:solidFill>
              </a:rPr>
              <a:t> </a:t>
            </a:r>
            <a:r>
              <a:rPr lang="es-ES" sz="1600" b="1" u="sng" dirty="0">
                <a:solidFill>
                  <a:srgbClr val="C00000"/>
                </a:solidFill>
              </a:rPr>
              <a:t>ALARMA</a:t>
            </a:r>
            <a:r>
              <a:rPr lang="es-ES" sz="1600" b="1" dirty="0">
                <a:solidFill>
                  <a:srgbClr val="C00000"/>
                </a:solidFill>
              </a:rPr>
              <a:t> siguiendo el orden </a:t>
            </a:r>
            <a:r>
              <a:rPr lang="es-ES" sz="1600" b="1" dirty="0" smtClean="0">
                <a:solidFill>
                  <a:srgbClr val="C00000"/>
                </a:solidFill>
              </a:rPr>
              <a:t>señalado.</a:t>
            </a:r>
            <a:endParaRPr lang="es-CL" sz="1600" b="1" dirty="0">
              <a:solidFill>
                <a:srgbClr val="C00000"/>
              </a:solidFill>
            </a:endParaRPr>
          </a:p>
          <a:p>
            <a:pPr lvl="0"/>
            <a:endParaRPr lang="es-CL" sz="1600" b="1" dirty="0">
              <a:solidFill>
                <a:srgbClr val="C00000"/>
              </a:solidFill>
            </a:endParaRPr>
          </a:p>
          <a:p>
            <a:pPr lvl="0"/>
            <a:r>
              <a:rPr lang="es-ES" sz="2000" b="1" dirty="0" smtClean="0">
                <a:solidFill>
                  <a:srgbClr val="C00000"/>
                </a:solidFill>
              </a:rPr>
              <a:t>Alarma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sz="1600" b="1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  <a:p>
            <a:r>
              <a:rPr lang="es-ES" sz="1600" dirty="0">
                <a:solidFill>
                  <a:srgbClr val="C00000"/>
                </a:solidFill>
              </a:rPr>
              <a:t>En caso de evacuación, la alarma puede ser activada utilizando los siguientes medios audibles:</a:t>
            </a:r>
            <a:endParaRPr lang="es-CL" sz="1600" dirty="0">
              <a:solidFill>
                <a:srgbClr val="C00000"/>
              </a:solidFill>
            </a:endParaRPr>
          </a:p>
          <a:p>
            <a:r>
              <a:rPr lang="es-ES" sz="1600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  <a:p>
            <a:pPr lvl="0"/>
            <a:r>
              <a:rPr lang="es-ES" sz="1600" b="1" dirty="0"/>
              <a:t>1ª OPCIÓN Repique prolongado de campana</a:t>
            </a:r>
            <a:endParaRPr lang="es-CL" sz="1600" b="1" dirty="0"/>
          </a:p>
          <a:p>
            <a:r>
              <a:rPr lang="es-ES" sz="1600" b="1" dirty="0"/>
              <a:t> </a:t>
            </a:r>
            <a:endParaRPr lang="es-CL" sz="1600" b="1" dirty="0"/>
          </a:p>
          <a:p>
            <a:pPr lvl="0"/>
            <a:r>
              <a:rPr lang="es-ES" sz="1600" b="1" dirty="0"/>
              <a:t>2ª OPCIÓN Sirenas de Megáfonos</a:t>
            </a:r>
            <a:endParaRPr lang="es-CL" sz="1600" b="1" dirty="0"/>
          </a:p>
          <a:p>
            <a:r>
              <a:rPr lang="es-ES" sz="1600" b="1" dirty="0"/>
              <a:t> </a:t>
            </a:r>
            <a:endParaRPr lang="es-CL" sz="1600" b="1" dirty="0"/>
          </a:p>
          <a:p>
            <a:pPr lvl="0"/>
            <a:r>
              <a:rPr lang="es-ES" sz="1600" b="1" dirty="0"/>
              <a:t>3ª OPCIÓN Silbatos</a:t>
            </a:r>
            <a:endParaRPr lang="es-CL" sz="1600" b="1" dirty="0"/>
          </a:p>
          <a:p>
            <a:r>
              <a:rPr lang="es-ES" sz="1600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  <a:p>
            <a:r>
              <a:rPr lang="es-ES" sz="1600" dirty="0">
                <a:solidFill>
                  <a:srgbClr val="C00000"/>
                </a:solidFill>
              </a:rPr>
              <a:t>Se debe proceder a la evacuación total del edificio hacia la Zona de Seguridad, utilizando las vías y la escala designada según el plan de evacuación.</a:t>
            </a:r>
            <a:endParaRPr lang="es-CL" sz="1600" dirty="0">
              <a:solidFill>
                <a:srgbClr val="C00000"/>
              </a:solidFill>
            </a:endParaRPr>
          </a:p>
          <a:p>
            <a:r>
              <a:rPr lang="es-ES" sz="1600" dirty="0"/>
              <a:t> 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73518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957588" y="463639"/>
            <a:ext cx="7018987" cy="32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200" b="1" dirty="0" smtClean="0">
                <a:solidFill>
                  <a:srgbClr val="C00000"/>
                </a:solidFill>
              </a:rPr>
              <a:t>           Acciones Posteriores:</a:t>
            </a:r>
          </a:p>
          <a:p>
            <a:endParaRPr lang="es-CL" sz="1050" b="1" u="sng" dirty="0" smtClean="0">
              <a:solidFill>
                <a:srgbClr val="C00000"/>
              </a:solidFill>
            </a:endParaRPr>
          </a:p>
          <a:p>
            <a:endParaRPr lang="es-CL" sz="1050" b="1" u="sng" dirty="0" smtClean="0">
              <a:solidFill>
                <a:srgbClr val="C00000"/>
              </a:solidFill>
            </a:endParaRPr>
          </a:p>
          <a:p>
            <a:endParaRPr lang="es-CL" sz="1050" b="1" u="sng" dirty="0">
              <a:solidFill>
                <a:srgbClr val="C00000"/>
              </a:solidFill>
            </a:endParaRPr>
          </a:p>
          <a:p>
            <a:endParaRPr lang="es-CL" sz="1050" b="1" u="sng" dirty="0" smtClean="0">
              <a:solidFill>
                <a:srgbClr val="C00000"/>
              </a:solidFill>
            </a:endParaRPr>
          </a:p>
          <a:p>
            <a:endParaRPr lang="es-CL" sz="1050" b="1" u="sng" dirty="0">
              <a:solidFill>
                <a:srgbClr val="C00000"/>
              </a:solidFill>
            </a:endParaRPr>
          </a:p>
          <a:p>
            <a:endParaRPr lang="es-CL" sz="1050" b="1" u="sng" dirty="0" smtClean="0">
              <a:solidFill>
                <a:srgbClr val="C00000"/>
              </a:solidFill>
            </a:endParaRPr>
          </a:p>
          <a:p>
            <a:endParaRPr lang="es-CL" sz="1050" b="1" u="sng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800" dirty="0" smtClean="0">
                <a:solidFill>
                  <a:srgbClr val="C00000"/>
                </a:solidFill>
              </a:rPr>
              <a:t>Revisión de Edificio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800" dirty="0" smtClean="0">
                <a:solidFill>
                  <a:srgbClr val="C00000"/>
                </a:solidFill>
              </a:rPr>
              <a:t>Evacuación Secundaria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800" dirty="0" smtClean="0">
                <a:solidFill>
                  <a:srgbClr val="C00000"/>
                </a:solidFill>
              </a:rPr>
              <a:t>Retorno a actividades</a:t>
            </a:r>
          </a:p>
          <a:p>
            <a:r>
              <a:rPr lang="es-ES" sz="1600" dirty="0"/>
              <a:t> 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25854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03031" y="515155"/>
            <a:ext cx="891525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PLAN DE EMERGENCIA ANTE SISMO DE GRAN INTENSIDAD CON </a:t>
            </a:r>
            <a:r>
              <a:rPr lang="es-ES" sz="2400" b="1" dirty="0"/>
              <a:t>RIESGO DE TSUNAMI</a:t>
            </a:r>
            <a:endParaRPr lang="es-CL" sz="2400" b="1" dirty="0"/>
          </a:p>
          <a:p>
            <a:endParaRPr lang="es-CL" dirty="0" smtClean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rgbClr val="C00000"/>
                </a:solidFill>
              </a:rPr>
              <a:t>Antes del sismo o emergencia tsunami:</a:t>
            </a:r>
            <a:endParaRPr lang="es-CL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Mantener </a:t>
            </a:r>
            <a:r>
              <a:rPr lang="es-ES" dirty="0">
                <a:solidFill>
                  <a:srgbClr val="C00000"/>
                </a:solidFill>
              </a:rPr>
              <a:t>en buenas condiciones las posibles </a:t>
            </a:r>
            <a:r>
              <a:rPr lang="es-ES" b="1" u="sng" dirty="0"/>
              <a:t>vías de evacuación </a:t>
            </a:r>
            <a:r>
              <a:rPr lang="es-ES" b="1" u="sng" dirty="0" smtClean="0"/>
              <a:t>internas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u="sng" dirty="0" smtClean="0"/>
              <a:t>Identificar </a:t>
            </a:r>
            <a:r>
              <a:rPr lang="es-ES" b="1" u="sng" dirty="0"/>
              <a:t>alumnos(as) con necesidades especiales y asignarles ayuda</a:t>
            </a:r>
            <a:r>
              <a:rPr lang="es-ES" dirty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Conocer </a:t>
            </a:r>
            <a:r>
              <a:rPr lang="es-ES" dirty="0">
                <a:solidFill>
                  <a:srgbClr val="C00000"/>
                </a:solidFill>
              </a:rPr>
              <a:t>las zonas de seguridad y las vías de </a:t>
            </a:r>
            <a:r>
              <a:rPr lang="es-ES" dirty="0" smtClean="0">
                <a:solidFill>
                  <a:srgbClr val="C00000"/>
                </a:solidFill>
              </a:rPr>
              <a:t>evacuación. El </a:t>
            </a:r>
            <a:r>
              <a:rPr lang="es-ES" dirty="0">
                <a:solidFill>
                  <a:srgbClr val="C00000"/>
                </a:solidFill>
              </a:rPr>
              <a:t>profesor o adulto responsable debe informarse acerca de la ruta y zona de seguridad al llegar al ambiente.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Determinar </a:t>
            </a:r>
            <a:r>
              <a:rPr lang="es-ES" dirty="0">
                <a:solidFill>
                  <a:srgbClr val="C00000"/>
                </a:solidFill>
              </a:rPr>
              <a:t>y evaluar periódicamente vías, rutas y Zona de Seguridad externas.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Alerta</a:t>
            </a:r>
            <a:r>
              <a:rPr lang="es-CL" b="1" dirty="0" smtClean="0">
                <a:solidFill>
                  <a:srgbClr val="C00000"/>
                </a:solidFill>
              </a:rPr>
              <a:t> </a:t>
            </a:r>
            <a:r>
              <a:rPr lang="es-CL" dirty="0" smtClean="0">
                <a:solidFill>
                  <a:srgbClr val="C00000"/>
                </a:solidFill>
              </a:rPr>
              <a:t>determinada por:</a:t>
            </a:r>
            <a:r>
              <a:rPr lang="es-ES" dirty="0">
                <a:solidFill>
                  <a:srgbClr val="C00000"/>
                </a:solidFill>
              </a:rPr>
              <a:t> </a:t>
            </a:r>
            <a:endParaRPr lang="es-CL" sz="120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Sonido de sirenas externas de la ciudad.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Análisis e interpretación del evento (sismo que no permita mantenerse en pie).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Activación de Alarmas SAT en celulares de profesores o Asistentes de la Educación.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dirty="0">
                <a:solidFill>
                  <a:srgbClr val="C00000"/>
                </a:solidFill>
              </a:rPr>
              <a:t> </a:t>
            </a:r>
            <a:endParaRPr lang="es-CL" sz="1400" dirty="0">
              <a:solidFill>
                <a:srgbClr val="C00000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Alarma</a:t>
            </a:r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sz="140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Al escuchar la alarma, se debe dar comienzo a la evacuación y dirigirse a la zona de seguridad asignada aplicando los procedimientos indicados en el plan de evacuación general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Cortar suministros electricidad y gas.</a:t>
            </a:r>
            <a:endParaRPr lang="es-C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28790" y="463639"/>
            <a:ext cx="8847786" cy="4932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PLAN DE EVACUACIÓN ANTE </a:t>
            </a:r>
            <a:r>
              <a:rPr lang="es-ES" sz="2400" b="1" dirty="0" smtClean="0">
                <a:solidFill>
                  <a:srgbClr val="C00000"/>
                </a:solidFill>
              </a:rPr>
              <a:t>INCENDIO</a:t>
            </a:r>
          </a:p>
          <a:p>
            <a:endParaRPr lang="es-ES" sz="1400" b="1" dirty="0">
              <a:solidFill>
                <a:srgbClr val="C00000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Recomendaciones </a:t>
            </a:r>
            <a:r>
              <a:rPr lang="es-ES" b="1" dirty="0">
                <a:solidFill>
                  <a:srgbClr val="C00000"/>
                </a:solidFill>
              </a:rPr>
              <a:t>generales </a:t>
            </a:r>
            <a:r>
              <a:rPr lang="es-ES" b="1" u="sng" dirty="0">
                <a:solidFill>
                  <a:srgbClr val="C00000"/>
                </a:solidFill>
              </a:rPr>
              <a:t>Antes:</a:t>
            </a:r>
            <a:endParaRPr lang="es-CL" b="1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Quedan prohibidos en los alumnos el porte y uso de fósforos, encendedores, u otros materiales que puedan provocar y generar inflamación o combustión de materiales.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u="sng" dirty="0" smtClean="0"/>
              <a:t>Hacer </a:t>
            </a:r>
            <a:r>
              <a:rPr lang="es-ES" b="1" u="sng" dirty="0"/>
              <a:t>uso racional</a:t>
            </a:r>
            <a:r>
              <a:rPr lang="es-ES" dirty="0">
                <a:solidFill>
                  <a:srgbClr val="C00000"/>
                </a:solidFill>
              </a:rPr>
              <a:t> de enchufes, no conectando equipos que puedan provocar sobrecarga y recalentamiento del sistema eléctrico.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Está </a:t>
            </a:r>
            <a:r>
              <a:rPr lang="es-ES" dirty="0">
                <a:solidFill>
                  <a:srgbClr val="C00000"/>
                </a:solidFill>
              </a:rPr>
              <a:t>prohibido el ingreso de sustancias químicas en forma líquida, solida o estado gaseoso.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Se </a:t>
            </a:r>
            <a:r>
              <a:rPr lang="es-ES" dirty="0">
                <a:solidFill>
                  <a:srgbClr val="C00000"/>
                </a:solidFill>
              </a:rPr>
              <a:t>prohíbe el ingreso y uso de electrodomésticos (hervidores, microondas, hornos eléctricos, planchas, tostadores etc.), artículos eléctricos de belleza (alisadores de pelo u otros) a la sala de clases, que puedan producir una sobrecarga al sistema eléctrico de los edificios.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endParaRPr lang="es-CL" dirty="0">
              <a:solidFill>
                <a:srgbClr val="C00000"/>
              </a:solidFill>
            </a:endParaRPr>
          </a:p>
          <a:p>
            <a:r>
              <a:rPr lang="es-ES" dirty="0">
                <a:solidFill>
                  <a:srgbClr val="C00000"/>
                </a:solidFill>
              </a:rPr>
              <a:t/>
            </a:r>
            <a:br>
              <a:rPr lang="es-ES" dirty="0">
                <a:solidFill>
                  <a:srgbClr val="C00000"/>
                </a:solidFill>
              </a:rPr>
            </a:br>
            <a:endParaRPr lang="es-CL" sz="1600" b="1" u="sng" dirty="0" smtClean="0">
              <a:solidFill>
                <a:srgbClr val="C00000"/>
              </a:solidFill>
            </a:endParaRPr>
          </a:p>
          <a:p>
            <a:endParaRPr lang="es-CL" sz="1050" b="1" u="sng" dirty="0">
              <a:solidFill>
                <a:srgbClr val="C00000"/>
              </a:solidFill>
            </a:endParaRPr>
          </a:p>
          <a:p>
            <a:r>
              <a:rPr lang="es-ES" sz="1600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6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28790" y="463639"/>
            <a:ext cx="884778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PLAN DE EVACUACIÓN ANTE </a:t>
            </a:r>
            <a:r>
              <a:rPr lang="es-ES" sz="2400" b="1" dirty="0" smtClean="0">
                <a:solidFill>
                  <a:srgbClr val="C00000"/>
                </a:solidFill>
              </a:rPr>
              <a:t>INCENDIO</a:t>
            </a:r>
            <a:r>
              <a:rPr lang="es-CL" sz="2400" b="1" dirty="0">
                <a:solidFill>
                  <a:srgbClr val="C00000"/>
                </a:solidFill>
              </a:rPr>
              <a:t/>
            </a:r>
            <a:br>
              <a:rPr lang="es-CL" sz="2400" b="1" dirty="0">
                <a:solidFill>
                  <a:srgbClr val="C00000"/>
                </a:solidFill>
              </a:rPr>
            </a:br>
            <a:endParaRPr lang="es-CL" sz="1600" b="1" dirty="0">
              <a:solidFill>
                <a:srgbClr val="C00000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Recomendaciones </a:t>
            </a:r>
            <a:r>
              <a:rPr lang="es-ES" b="1" dirty="0">
                <a:solidFill>
                  <a:srgbClr val="C00000"/>
                </a:solidFill>
              </a:rPr>
              <a:t>generales </a:t>
            </a:r>
            <a:r>
              <a:rPr lang="es-ES" b="1" u="sng" dirty="0">
                <a:solidFill>
                  <a:srgbClr val="C00000"/>
                </a:solidFill>
              </a:rPr>
              <a:t>Durante: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  <a:p>
            <a:r>
              <a:rPr lang="es-ES" dirty="0">
                <a:solidFill>
                  <a:srgbClr val="C00000"/>
                </a:solidFill>
              </a:rPr>
              <a:t>Ante un foco de incendio se debe Informar al adulto más próximo, Rectoría, Coordinadora de Disciplina y Paradocentes.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sz="1200" dirty="0">
                <a:solidFill>
                  <a:srgbClr val="C00000"/>
                </a:solidFill>
              </a:rPr>
              <a:t> </a:t>
            </a:r>
            <a:endParaRPr lang="es-CL" sz="1050" dirty="0">
              <a:solidFill>
                <a:srgbClr val="C00000"/>
              </a:solidFill>
            </a:endParaRPr>
          </a:p>
          <a:p>
            <a:r>
              <a:rPr lang="es-ES" dirty="0">
                <a:solidFill>
                  <a:srgbClr val="C00000"/>
                </a:solidFill>
              </a:rPr>
              <a:t>Siempre que sea posible y de no afectar la seguridad de las personas, se podrán usar elementos de extinción (extintores, red húmeda) los cuales solo deben ser manipulados por personas con capacitación y entrenamiento.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sz="1200" dirty="0">
                <a:solidFill>
                  <a:srgbClr val="C00000"/>
                </a:solidFill>
              </a:rPr>
              <a:t> </a:t>
            </a:r>
            <a:endParaRPr lang="es-CL" sz="1050" dirty="0">
              <a:solidFill>
                <a:srgbClr val="C00000"/>
              </a:solidFill>
            </a:endParaRPr>
          </a:p>
          <a:p>
            <a:r>
              <a:rPr lang="es-ES" b="1" dirty="0"/>
              <a:t>Se debe proceder de inmediato al CORTE DE ENERGÍA Y SUMINISTRO DE GAS</a:t>
            </a:r>
            <a:r>
              <a:rPr lang="es-ES" b="1" dirty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Alarma</a:t>
            </a:r>
            <a:endParaRPr lang="es-CL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i="1" dirty="0" smtClean="0">
                <a:solidFill>
                  <a:srgbClr val="C00000"/>
                </a:solidFill>
              </a:rPr>
              <a:t>Llamado </a:t>
            </a:r>
            <a:r>
              <a:rPr lang="es-ES" b="1" i="1" dirty="0">
                <a:solidFill>
                  <a:srgbClr val="C00000"/>
                </a:solidFill>
              </a:rPr>
              <a:t>a </a:t>
            </a:r>
            <a:r>
              <a:rPr lang="es-ES" b="1" i="1" dirty="0" smtClean="0">
                <a:solidFill>
                  <a:srgbClr val="C00000"/>
                </a:solidFill>
              </a:rPr>
              <a:t>bomberos</a:t>
            </a:r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sz="2400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>
                <a:solidFill>
                  <a:srgbClr val="C00000"/>
                </a:solidFill>
              </a:rPr>
              <a:t>Evacuación al exterior</a:t>
            </a:r>
            <a:r>
              <a:rPr lang="es-ES" dirty="0">
                <a:solidFill>
                  <a:srgbClr val="C00000"/>
                </a:solidFill>
              </a:rPr>
              <a:t/>
            </a:r>
            <a:br>
              <a:rPr lang="es-ES" dirty="0">
                <a:solidFill>
                  <a:srgbClr val="C00000"/>
                </a:solidFill>
              </a:rPr>
            </a:br>
            <a:endParaRPr lang="es-ES" dirty="0" smtClean="0">
              <a:solidFill>
                <a:srgbClr val="C00000"/>
              </a:solidFill>
            </a:endParaRPr>
          </a:p>
          <a:p>
            <a:r>
              <a:rPr lang="es-CL" sz="2400" b="1" dirty="0" smtClean="0">
                <a:solidFill>
                  <a:srgbClr val="C00000"/>
                </a:solidFill>
              </a:rPr>
              <a:t>Acciones Posteriores:</a:t>
            </a:r>
            <a:endParaRPr lang="es-CL" sz="1600" b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dirty="0" smtClean="0">
                <a:solidFill>
                  <a:srgbClr val="C00000"/>
                </a:solidFill>
              </a:rPr>
              <a:t>Evaluación.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 smtClean="0"/>
              <a:t>Retiro de Alumnos (as).  S</a:t>
            </a:r>
            <a:r>
              <a:rPr lang="es-ES" sz="1600" b="1" dirty="0" smtClean="0"/>
              <a:t>e </a:t>
            </a:r>
            <a:r>
              <a:rPr lang="es-ES" sz="1600" b="1" dirty="0"/>
              <a:t>efectuará en calle Van </a:t>
            </a:r>
            <a:r>
              <a:rPr lang="es-ES" sz="1600" b="1" dirty="0" err="1"/>
              <a:t>Buren</a:t>
            </a:r>
            <a:r>
              <a:rPr lang="es-ES" sz="1600" b="1" dirty="0"/>
              <a:t>, entre Morris y </a:t>
            </a:r>
            <a:r>
              <a:rPr lang="es-ES" sz="1600" b="1" dirty="0" err="1"/>
              <a:t>Hontaneda</a:t>
            </a:r>
            <a:r>
              <a:rPr lang="es-ES" sz="1600" b="1" dirty="0"/>
              <a:t>, aplicando el protocolo de retiro de alumnos(as).</a:t>
            </a:r>
            <a:endParaRPr lang="es-CL" sz="16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r>
              <a:rPr lang="es-ES" sz="1600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1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ES" sz="2400" b="1" dirty="0">
                <a:solidFill>
                  <a:srgbClr val="C00000"/>
                </a:solidFill>
              </a:rPr>
              <a:t>PLAN DE RESPUESTA ANTE FUGA DE </a:t>
            </a:r>
            <a:r>
              <a:rPr lang="es-ES" sz="2400" b="1" dirty="0" smtClean="0">
                <a:solidFill>
                  <a:srgbClr val="C00000"/>
                </a:solidFill>
              </a:rPr>
              <a:t>GAS</a:t>
            </a:r>
          </a:p>
          <a:p>
            <a:pPr lvl="0"/>
            <a:endParaRPr lang="es-ES" dirty="0" smtClean="0"/>
          </a:p>
          <a:p>
            <a:pPr lvl="0"/>
            <a:endParaRPr lang="es-ES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Determinar </a:t>
            </a:r>
            <a:r>
              <a:rPr lang="es-ES" dirty="0">
                <a:solidFill>
                  <a:srgbClr val="C00000"/>
                </a:solidFill>
              </a:rPr>
              <a:t>de inmediato la posibilidad de evacuación del establecimiento hacia el exterior utilizando vías alejadas del punto de la posible fuga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Cortar el suministro eléctrico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Prohibir el uso de teléfonos celulares u otros artefactos </a:t>
            </a:r>
            <a:r>
              <a:rPr lang="es-ES" dirty="0" smtClean="0">
                <a:solidFill>
                  <a:srgbClr val="C00000"/>
                </a:solidFill>
              </a:rPr>
              <a:t>eléctricos.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Realizar llamado telefónico desde el exterior a Bomberos (132) GASVALPO, SAMU (131), </a:t>
            </a:r>
            <a:r>
              <a:rPr lang="es-ES" dirty="0" smtClean="0">
                <a:solidFill>
                  <a:srgbClr val="C00000"/>
                </a:solidFill>
              </a:rPr>
              <a:t>CARABINEROS (133</a:t>
            </a:r>
            <a:r>
              <a:rPr lang="es-ES" dirty="0">
                <a:solidFill>
                  <a:srgbClr val="C00000"/>
                </a:solidFill>
              </a:rPr>
              <a:t>) Y ONEMI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Mantenerse en zona de seguridad externa hasta que los organismos determinen las acciones a seguir. Se debe solicitar la identificación de las personas responsables de las determinaciones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Se debe pensar en el retiro de alumnos desde la misma zona de seguridad externa siguiendo el protocolo de retiro de alumnos.</a:t>
            </a:r>
            <a:endParaRPr lang="es-CL" dirty="0">
              <a:solidFill>
                <a:srgbClr val="C00000"/>
              </a:solidFill>
            </a:endParaRPr>
          </a:p>
          <a:p>
            <a:pPr lvl="1"/>
            <a:endParaRPr lang="es-CL" b="1" dirty="0" smtClean="0"/>
          </a:p>
        </p:txBody>
      </p:sp>
    </p:spTree>
    <p:extLst>
      <p:ext uri="{BB962C8B-B14F-4D97-AF65-F5344CB8AC3E}">
        <p14:creationId xmlns:p14="http://schemas.microsoft.com/office/powerpoint/2010/main" val="203705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2400" b="1" dirty="0">
                <a:solidFill>
                  <a:srgbClr val="C00000"/>
                </a:solidFill>
              </a:rPr>
              <a:t>Criterios para iniciar la evacuación del establecimiento </a:t>
            </a:r>
            <a:endParaRPr lang="es-ES" sz="2400" b="1" dirty="0" smtClean="0">
              <a:solidFill>
                <a:srgbClr val="C00000"/>
              </a:solidFill>
            </a:endParaRPr>
          </a:p>
          <a:p>
            <a:pPr lvl="0"/>
            <a:r>
              <a:rPr lang="es-ES" sz="2400" b="1" dirty="0" smtClean="0">
                <a:solidFill>
                  <a:srgbClr val="C00000"/>
                </a:solidFill>
              </a:rPr>
              <a:t>al </a:t>
            </a:r>
            <a:r>
              <a:rPr lang="es-ES" sz="2400" b="1" dirty="0">
                <a:solidFill>
                  <a:srgbClr val="C00000"/>
                </a:solidFill>
              </a:rPr>
              <a:t>exterior: </a:t>
            </a:r>
            <a:endParaRPr lang="es-ES" sz="2400" b="1" dirty="0" smtClean="0">
              <a:solidFill>
                <a:srgbClr val="C00000"/>
              </a:solidFill>
            </a:endParaRPr>
          </a:p>
          <a:p>
            <a:pPr lvl="0"/>
            <a:endParaRPr lang="es-ES" dirty="0" smtClean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Los </a:t>
            </a:r>
            <a:r>
              <a:rPr lang="es-ES" dirty="0">
                <a:solidFill>
                  <a:srgbClr val="C00000"/>
                </a:solidFill>
              </a:rPr>
              <a:t>criterios utilizados para dar inicio a la evacuación total del edificio son los recomendados por la ONEMI: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dirty="0">
                <a:solidFill>
                  <a:srgbClr val="C00000"/>
                </a:solidFill>
              </a:rPr>
              <a:t> </a:t>
            </a:r>
            <a:endParaRPr lang="es-CL" sz="14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Sismo </a:t>
            </a:r>
            <a:r>
              <a:rPr lang="es-ES" sz="2000" dirty="0">
                <a:solidFill>
                  <a:srgbClr val="C00000"/>
                </a:solidFill>
              </a:rPr>
              <a:t>de alta intensidad con dificultad para mantenerse de pie.</a:t>
            </a:r>
            <a:endParaRPr lang="es-CL" sz="20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Daño </a:t>
            </a:r>
            <a:r>
              <a:rPr lang="es-ES" sz="2000" dirty="0">
                <a:solidFill>
                  <a:srgbClr val="C00000"/>
                </a:solidFill>
              </a:rPr>
              <a:t>estructural severo del edificio.</a:t>
            </a:r>
            <a:endParaRPr lang="es-CL" sz="20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Incendio</a:t>
            </a:r>
            <a:endParaRPr lang="es-CL" sz="20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Fuga </a:t>
            </a:r>
            <a:r>
              <a:rPr lang="es-ES" sz="2000" dirty="0">
                <a:solidFill>
                  <a:srgbClr val="C00000"/>
                </a:solidFill>
              </a:rPr>
              <a:t>de gas</a:t>
            </a:r>
            <a:endParaRPr lang="es-CL" sz="20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Riesgo </a:t>
            </a:r>
            <a:r>
              <a:rPr lang="es-ES" sz="2000" dirty="0">
                <a:solidFill>
                  <a:srgbClr val="C00000"/>
                </a:solidFill>
              </a:rPr>
              <a:t>por gases tóxicos o químicos</a:t>
            </a:r>
            <a:endParaRPr lang="es-CL" sz="20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Cualquier </a:t>
            </a:r>
            <a:r>
              <a:rPr lang="es-ES" sz="2000" dirty="0">
                <a:solidFill>
                  <a:srgbClr val="C00000"/>
                </a:solidFill>
              </a:rPr>
              <a:t>amenaza o fenómeno que ponga en riesgo a la comunidad </a:t>
            </a:r>
            <a:r>
              <a:rPr lang="es-ES" sz="2000" dirty="0" smtClean="0">
                <a:solidFill>
                  <a:srgbClr val="C00000"/>
                </a:solidFill>
              </a:rPr>
              <a:t>educativa</a:t>
            </a:r>
          </a:p>
          <a:p>
            <a:endParaRPr lang="es-ES" sz="2000" dirty="0">
              <a:solidFill>
                <a:srgbClr val="C00000"/>
              </a:solidFill>
            </a:endParaRPr>
          </a:p>
          <a:p>
            <a:endParaRPr lang="es-ES" sz="2000" dirty="0" smtClean="0">
              <a:solidFill>
                <a:srgbClr val="C00000"/>
              </a:solidFill>
            </a:endParaRPr>
          </a:p>
          <a:p>
            <a:r>
              <a:rPr lang="es-ES" sz="2400" b="1" dirty="0" smtClean="0">
                <a:solidFill>
                  <a:srgbClr val="C00000"/>
                </a:solidFill>
              </a:rPr>
              <a:t>Responsable de emitir la orden de evacuación: </a:t>
            </a:r>
          </a:p>
          <a:p>
            <a:r>
              <a:rPr lang="es-ES" sz="2000" dirty="0" smtClean="0">
                <a:solidFill>
                  <a:srgbClr val="C00000"/>
                </a:solidFill>
              </a:rPr>
              <a:t>Rectora - Vicerrectora</a:t>
            </a:r>
            <a:endParaRPr lang="es-CL" sz="2000" dirty="0">
              <a:solidFill>
                <a:srgbClr val="C00000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800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upo 16"/>
          <p:cNvGrpSpPr/>
          <p:nvPr/>
        </p:nvGrpSpPr>
        <p:grpSpPr>
          <a:xfrm>
            <a:off x="369630" y="754980"/>
            <a:ext cx="8364133" cy="575639"/>
            <a:chOff x="0" y="54590"/>
            <a:chExt cx="8364133" cy="575639"/>
          </a:xfrm>
        </p:grpSpPr>
        <p:sp>
          <p:nvSpPr>
            <p:cNvPr id="18" name="Rectángulo redondeado 17"/>
            <p:cNvSpPr/>
            <p:nvPr/>
          </p:nvSpPr>
          <p:spPr>
            <a:xfrm>
              <a:off x="0" y="54590"/>
              <a:ext cx="8364133" cy="575639"/>
            </a:xfrm>
            <a:prstGeom prst="round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ángulo 18"/>
            <p:cNvSpPr/>
            <p:nvPr/>
          </p:nvSpPr>
          <p:spPr>
            <a:xfrm>
              <a:off x="28100" y="82690"/>
              <a:ext cx="8307933" cy="5194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lvl="0" algn="ctr" defTabSz="10668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400" b="1" kern="1200" smtClean="0"/>
                <a:t>Contenidos</a:t>
              </a:r>
              <a:endParaRPr lang="es-CL" sz="2400" kern="1200"/>
            </a:p>
          </p:txBody>
        </p:sp>
      </p:grpSp>
      <p:cxnSp>
        <p:nvCxnSpPr>
          <p:cNvPr id="10" name="Conector recto 9"/>
          <p:cNvCxnSpPr/>
          <p:nvPr/>
        </p:nvCxnSpPr>
        <p:spPr>
          <a:xfrm flipV="1">
            <a:off x="0" y="275811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070" y="85010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graphicFrame>
        <p:nvGraphicFramePr>
          <p:cNvPr id="16" name="Diagrama 15"/>
          <p:cNvGraphicFramePr/>
          <p:nvPr>
            <p:extLst>
              <p:ext uri="{D42A27DB-BD31-4B8C-83A1-F6EECF244321}">
                <p14:modId xmlns:p14="http://schemas.microsoft.com/office/powerpoint/2010/main" val="2528403813"/>
              </p:ext>
            </p:extLst>
          </p:nvPr>
        </p:nvGraphicFramePr>
        <p:xfrm>
          <a:off x="369630" y="1715258"/>
          <a:ext cx="8364133" cy="3951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Rectángulo 2">
            <a:hlinkClick r:id="rId9" action="ppaction://hlinksldjump"/>
          </p:cNvPr>
          <p:cNvSpPr/>
          <p:nvPr/>
        </p:nvSpPr>
        <p:spPr>
          <a:xfrm>
            <a:off x="369630" y="1957589"/>
            <a:ext cx="5155407" cy="334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" name="Rectángulo 3">
            <a:hlinkClick r:id="rId10" action="ppaction://hlinksldjump"/>
          </p:cNvPr>
          <p:cNvSpPr/>
          <p:nvPr/>
        </p:nvSpPr>
        <p:spPr>
          <a:xfrm>
            <a:off x="397730" y="2575775"/>
            <a:ext cx="3710631" cy="4250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>
            <a:hlinkClick r:id="rId11" action="ppaction://hlinksldjump"/>
          </p:cNvPr>
          <p:cNvSpPr txBox="1"/>
          <p:nvPr/>
        </p:nvSpPr>
        <p:spPr>
          <a:xfrm>
            <a:off x="397730" y="3206839"/>
            <a:ext cx="5127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sp>
        <p:nvSpPr>
          <p:cNvPr id="11" name="Rectángulo 10">
            <a:hlinkClick r:id="rId12" action="ppaction://hlinksldjump"/>
          </p:cNvPr>
          <p:cNvSpPr/>
          <p:nvPr/>
        </p:nvSpPr>
        <p:spPr>
          <a:xfrm>
            <a:off x="397730" y="3786389"/>
            <a:ext cx="5962127" cy="412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>
            <a:hlinkClick r:id="rId12" action="ppaction://hlinksldjump"/>
          </p:cNvPr>
          <p:cNvSpPr/>
          <p:nvPr/>
        </p:nvSpPr>
        <p:spPr>
          <a:xfrm>
            <a:off x="397730" y="4391696"/>
            <a:ext cx="5642462" cy="4507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>
            <a:hlinkClick r:id="rId13" action="ppaction://hlinksldjump"/>
          </p:cNvPr>
          <p:cNvSpPr/>
          <p:nvPr/>
        </p:nvSpPr>
        <p:spPr>
          <a:xfrm>
            <a:off x="397730" y="5022761"/>
            <a:ext cx="8153842" cy="4121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296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56086"/>
            <a:ext cx="9018287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C00000"/>
                </a:solidFill>
              </a:rPr>
              <a:t>(Continuación)</a:t>
            </a:r>
          </a:p>
          <a:p>
            <a:endParaRPr lang="es-ES" sz="2000" b="1" dirty="0">
              <a:solidFill>
                <a:srgbClr val="C00000"/>
              </a:solidFill>
            </a:endParaRPr>
          </a:p>
          <a:p>
            <a:r>
              <a:rPr lang="es-ES" sz="2000" b="1" dirty="0" smtClean="0">
                <a:solidFill>
                  <a:srgbClr val="C00000"/>
                </a:solidFill>
              </a:rPr>
              <a:t>MOCHILA </a:t>
            </a:r>
            <a:r>
              <a:rPr lang="es-ES" sz="2000" b="1" dirty="0">
                <a:solidFill>
                  <a:srgbClr val="C00000"/>
                </a:solidFill>
              </a:rPr>
              <a:t>KIT DE EMERGENCIA POR CURSO</a:t>
            </a:r>
            <a:r>
              <a:rPr lang="es-ES" sz="2000" dirty="0">
                <a:solidFill>
                  <a:srgbClr val="C00000"/>
                </a:solidFill>
              </a:rPr>
              <a:t>: </a:t>
            </a:r>
            <a:r>
              <a:rPr lang="es-ES" dirty="0">
                <a:solidFill>
                  <a:srgbClr val="C00000"/>
                </a:solidFill>
              </a:rPr>
              <a:t>Los </a:t>
            </a:r>
            <a:r>
              <a:rPr lang="es-ES" dirty="0" smtClean="0">
                <a:solidFill>
                  <a:srgbClr val="C00000"/>
                </a:solidFill>
              </a:rPr>
              <a:t>responsables asignados deben retirar desde la oficina </a:t>
            </a:r>
            <a:r>
              <a:rPr lang="es-ES" dirty="0">
                <a:solidFill>
                  <a:srgbClr val="C00000"/>
                </a:solidFill>
              </a:rPr>
              <a:t>de abastecimiento, la cual se encuentra a la salida del colegio. Estas mochilas serán llevadas por los responsables hasta la zona de seguridad y punto de encuentro.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sz="2000" b="1" dirty="0">
                <a:solidFill>
                  <a:srgbClr val="C00000"/>
                </a:solidFill>
              </a:rPr>
              <a:t>EQUIPO DE APOYO TRASLADO Y CONTROL DE VEHICULOS</a:t>
            </a:r>
            <a:r>
              <a:rPr lang="es-ES" sz="2000" dirty="0">
                <a:solidFill>
                  <a:srgbClr val="C00000"/>
                </a:solidFill>
              </a:rPr>
              <a:t>: </a:t>
            </a:r>
            <a:r>
              <a:rPr lang="es-ES" dirty="0" smtClean="0">
                <a:solidFill>
                  <a:srgbClr val="C00000"/>
                </a:solidFill>
              </a:rPr>
              <a:t>Con chalecos </a:t>
            </a:r>
            <a:r>
              <a:rPr lang="es-ES" dirty="0">
                <a:solidFill>
                  <a:srgbClr val="C00000"/>
                </a:solidFill>
              </a:rPr>
              <a:t>reflectantes y paletas con signo pare. Su función es cortar el tránsito vehicular para el cruce seguro de calles previniendo atropellos. De ser posible </a:t>
            </a:r>
            <a:r>
              <a:rPr lang="es-ES" dirty="0" smtClean="0">
                <a:solidFill>
                  <a:srgbClr val="C00000"/>
                </a:solidFill>
              </a:rPr>
              <a:t>con apoyo de </a:t>
            </a:r>
            <a:r>
              <a:rPr lang="es-ES" dirty="0">
                <a:solidFill>
                  <a:srgbClr val="C00000"/>
                </a:solidFill>
              </a:rPr>
              <a:t>carabineros.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sz="2400" b="1" dirty="0">
                <a:solidFill>
                  <a:srgbClr val="C00000"/>
                </a:solidFill>
              </a:rPr>
              <a:t>En zona de seguridad ante tsunami</a:t>
            </a:r>
            <a:endParaRPr lang="es-CL" sz="2400" b="1" dirty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Evaluar estado físico y emocional de los alumnos.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u="sng" dirty="0" smtClean="0"/>
              <a:t>El </a:t>
            </a:r>
            <a:r>
              <a:rPr lang="es-ES" b="1" u="sng" dirty="0"/>
              <a:t>profesor o personal a cargo debe verificar la cantidad de alumnos de acuerdo al registro del libro de clases (pasar la lista) o contar a los alumnos.</a:t>
            </a:r>
            <a:endParaRPr lang="es-CL" b="1" u="sng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Agruparlos </a:t>
            </a:r>
            <a:r>
              <a:rPr lang="es-ES" dirty="0">
                <a:solidFill>
                  <a:srgbClr val="C00000"/>
                </a:solidFill>
              </a:rPr>
              <a:t>en posiciones cómodas y de descanso.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/>
              <a:t>De </a:t>
            </a:r>
            <a:r>
              <a:rPr lang="es-ES" b="1" dirty="0"/>
              <a:t>existir heridos proporcionar primeros auxilios y asegurarlos en un lugar protegido</a:t>
            </a:r>
            <a:r>
              <a:rPr lang="es-ES" dirty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Permanecer </a:t>
            </a:r>
            <a:r>
              <a:rPr lang="es-ES" dirty="0">
                <a:solidFill>
                  <a:srgbClr val="C00000"/>
                </a:solidFill>
              </a:rPr>
              <a:t>en la Zona de Seguridad hasta que las autoridades levanten la ALERTA o ALARMA.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Aplicar </a:t>
            </a:r>
            <a:r>
              <a:rPr lang="es-ES" dirty="0">
                <a:solidFill>
                  <a:srgbClr val="C00000"/>
                </a:solidFill>
              </a:rPr>
              <a:t>plan de retiro de alumnos con apoderado.</a:t>
            </a:r>
            <a:endParaRPr lang="es-CL" dirty="0">
              <a:solidFill>
                <a:srgbClr val="C00000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28388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PLAN DE RESPUESTA ANTE ACCIDENTE ESCOLAR </a:t>
            </a:r>
            <a:r>
              <a:rPr lang="es-ES" sz="2400" b="1" dirty="0" smtClean="0">
                <a:solidFill>
                  <a:srgbClr val="C00000"/>
                </a:solidFill>
              </a:rPr>
              <a:t/>
            </a:r>
            <a:br>
              <a:rPr lang="es-ES" sz="2400" b="1" dirty="0" smtClean="0">
                <a:solidFill>
                  <a:srgbClr val="C00000"/>
                </a:solidFill>
              </a:rPr>
            </a:br>
            <a:r>
              <a:rPr lang="es-ES" sz="2400" b="1" dirty="0" smtClean="0">
                <a:solidFill>
                  <a:srgbClr val="C00000"/>
                </a:solidFill>
              </a:rPr>
              <a:t>(</a:t>
            </a:r>
            <a:r>
              <a:rPr lang="es-ES" sz="2400" b="1" dirty="0">
                <a:solidFill>
                  <a:srgbClr val="C00000"/>
                </a:solidFill>
              </a:rPr>
              <a:t>PROTOCOLO DE PROCEDIMIENTO DE ACCIDENTE ESCOLAR)</a:t>
            </a:r>
            <a:endParaRPr lang="es-CL" sz="2400" b="1" dirty="0">
              <a:solidFill>
                <a:srgbClr val="C00000"/>
              </a:solidFill>
            </a:endParaRPr>
          </a:p>
          <a:p>
            <a:endParaRPr lang="es-CL" dirty="0"/>
          </a:p>
          <a:p>
            <a:r>
              <a:rPr lang="es-ES" b="1" dirty="0" smtClean="0">
                <a:solidFill>
                  <a:srgbClr val="C00000"/>
                </a:solidFill>
              </a:rPr>
              <a:t>Procedimiento:</a:t>
            </a:r>
            <a:endParaRPr lang="es-CL" b="1" dirty="0">
              <a:solidFill>
                <a:srgbClr val="C00000"/>
              </a:solidFill>
            </a:endParaRPr>
          </a:p>
          <a:p>
            <a:r>
              <a:rPr lang="es-ES" dirty="0"/>
              <a:t> </a:t>
            </a:r>
            <a:endParaRPr lang="es-CL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b="1" dirty="0"/>
              <a:t>El adulto miembro de la comunidad </a:t>
            </a:r>
            <a:r>
              <a:rPr lang="es-ES" dirty="0">
                <a:solidFill>
                  <a:srgbClr val="C00000"/>
                </a:solidFill>
              </a:rPr>
              <a:t>escolar más próximo debe tomar el control de la situación y avisar por el medio más rápido a la Coordinadora de Disciplina o Paradocente.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b="1" dirty="0"/>
              <a:t>Si la o las lesiones del accidentado tienen características que indican RIESGO VITAL</a:t>
            </a:r>
            <a:r>
              <a:rPr lang="es-ES" dirty="0"/>
              <a:t> </a:t>
            </a:r>
            <a:r>
              <a:rPr lang="es-ES" dirty="0">
                <a:solidFill>
                  <a:srgbClr val="C00000"/>
                </a:solidFill>
              </a:rPr>
              <a:t>se procederá a actuar de acuerdo a PROTOCOLO DE ACTUACIÓN DE ACCIDENTE CON RIESGO </a:t>
            </a:r>
            <a:r>
              <a:rPr lang="es-ES" dirty="0" smtClean="0">
                <a:solidFill>
                  <a:srgbClr val="C00000"/>
                </a:solidFill>
              </a:rPr>
              <a:t>VITAL. 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En </a:t>
            </a:r>
            <a:r>
              <a:rPr lang="es-ES" dirty="0">
                <a:solidFill>
                  <a:srgbClr val="C00000"/>
                </a:solidFill>
              </a:rPr>
              <a:t>la Sala de Primeros Auxilios se efectuará la evaluación primaria y los primeros auxilios registrando la atención en el Cuaderno de Atención Diaria.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b="1" dirty="0"/>
              <a:t>Se utilizará la Ficha de Salud</a:t>
            </a:r>
            <a:r>
              <a:rPr lang="es-ES" dirty="0">
                <a:solidFill>
                  <a:srgbClr val="C00000"/>
                </a:solidFill>
              </a:rPr>
              <a:t>, para verificar antecedentes importantes consignados por el apoderado, quien tiene la obligación de llenar, modificar y actualizar la información requerida (Enfermedades, alergias, medicamentos, números telefónicos de emergencia, etc.) Sera de exclusiva responsabilidad del apoderado actualizar los números telefónicos de la ficha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Se completará el Formulario de Declaración de Accidente para Seguro Escolar de Accidente.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Se debe informar a Coordinadora de Disciplina para revisar y firmar el documento anterior.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</a:rPr>
              <a:t>PLAN DE RESPUESTA ANTE ACCIDENTE ESCOLAR </a:t>
            </a:r>
            <a:br>
              <a:rPr lang="es-ES" b="1" dirty="0">
                <a:solidFill>
                  <a:srgbClr val="C00000"/>
                </a:solidFill>
              </a:rPr>
            </a:br>
            <a:r>
              <a:rPr lang="es-ES" b="1" dirty="0">
                <a:solidFill>
                  <a:srgbClr val="C00000"/>
                </a:solidFill>
              </a:rPr>
              <a:t>(PROTOCOLO DE PROCEDIMIENTO DE ACCIDENTE ESCOLAR)</a:t>
            </a:r>
            <a:endParaRPr lang="es-CL" b="1" dirty="0">
              <a:solidFill>
                <a:srgbClr val="C00000"/>
              </a:solidFill>
            </a:endParaRPr>
          </a:p>
          <a:p>
            <a:pPr lvl="0"/>
            <a:r>
              <a:rPr lang="es-ES" sz="1600" dirty="0" smtClean="0">
                <a:solidFill>
                  <a:srgbClr val="C00000"/>
                </a:solidFill>
              </a:rPr>
              <a:t>(Continuación)</a:t>
            </a:r>
          </a:p>
          <a:p>
            <a:pPr lvl="0"/>
            <a:endParaRPr lang="es-ES" dirty="0"/>
          </a:p>
          <a:p>
            <a:pPr lvl="0"/>
            <a:endParaRPr lang="es-ES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Se </a:t>
            </a:r>
            <a:r>
              <a:rPr lang="es-ES" dirty="0">
                <a:solidFill>
                  <a:srgbClr val="C00000"/>
                </a:solidFill>
              </a:rPr>
              <a:t>efectuará llamada telefónica al apoderado para informar el accidente, solicitando su concurrencia al establecimiento para entregar antecedentes y realizar traslado para control médico con Declaración de Accidente Escolar el cual debe hacerse efectivo en Servicio de Urgencia Hospital Van –</a:t>
            </a:r>
            <a:r>
              <a:rPr lang="es-ES" dirty="0" err="1" smtClean="0">
                <a:solidFill>
                  <a:srgbClr val="C00000"/>
                </a:solidFill>
              </a:rPr>
              <a:t>Buren</a:t>
            </a:r>
            <a:endParaRPr lang="es-ES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Solamente en caso de que no sea posible el desplazamiento inmediato del apoderado y la integridad física del alumno corra riesgo, será trasladado por personal del </a:t>
            </a:r>
            <a:r>
              <a:rPr lang="es-ES" dirty="0" smtClean="0">
                <a:solidFill>
                  <a:srgbClr val="C00000"/>
                </a:solidFill>
              </a:rPr>
              <a:t>establecimiento.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En caso de accidentados RIESGO VITAL se solicitará asistencia y traslado por parte de Servicio de Urgencia (Hospital Van – </a:t>
            </a:r>
            <a:r>
              <a:rPr lang="es-ES" dirty="0" err="1">
                <a:solidFill>
                  <a:srgbClr val="C00000"/>
                </a:solidFill>
              </a:rPr>
              <a:t>Buren</a:t>
            </a:r>
            <a:r>
              <a:rPr lang="es-ES" dirty="0" smtClean="0">
                <a:solidFill>
                  <a:srgbClr val="C00000"/>
                </a:solidFill>
              </a:rPr>
              <a:t>)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Solo en caso de no tener posibilidad inmediata de ambulancia y previa información al Servicio de Urgencia del Hospital Van – </a:t>
            </a:r>
            <a:r>
              <a:rPr lang="es-ES" dirty="0" err="1">
                <a:solidFill>
                  <a:srgbClr val="C00000"/>
                </a:solidFill>
              </a:rPr>
              <a:t>Buren</a:t>
            </a:r>
            <a:r>
              <a:rPr lang="es-ES" dirty="0">
                <a:solidFill>
                  <a:srgbClr val="C00000"/>
                </a:solidFill>
              </a:rPr>
              <a:t>, se considerará traslado del accidentado en vehículo particular siguiendo las recomendaciones del REGULADOR del Servicio de Urgencia.</a:t>
            </a:r>
            <a:endParaRPr lang="es-CL" dirty="0">
              <a:solidFill>
                <a:srgbClr val="C00000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0255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PLAN DE RESPUESTA ANTE DISTURBIOS Y/O DESORDEN </a:t>
            </a:r>
            <a:r>
              <a:rPr lang="es-ES" sz="2400" b="1" dirty="0" smtClean="0">
                <a:solidFill>
                  <a:srgbClr val="C00000"/>
                </a:solidFill>
              </a:rPr>
              <a:t>CIVIL</a:t>
            </a:r>
            <a:endParaRPr lang="es-CL" sz="2400" b="1" dirty="0">
              <a:solidFill>
                <a:srgbClr val="C00000"/>
              </a:solidFill>
            </a:endParaRPr>
          </a:p>
          <a:p>
            <a:endParaRPr lang="es-CL" b="1" dirty="0" smtClean="0"/>
          </a:p>
          <a:p>
            <a:r>
              <a:rPr lang="es-ES" sz="2000" b="1" u="sng" dirty="0" smtClean="0">
                <a:solidFill>
                  <a:srgbClr val="C00000"/>
                </a:solidFill>
              </a:rPr>
              <a:t>Antes</a:t>
            </a:r>
            <a:r>
              <a:rPr lang="es-ES" sz="2000" b="1" u="sng" dirty="0">
                <a:solidFill>
                  <a:srgbClr val="C00000"/>
                </a:solidFill>
              </a:rPr>
              <a:t>: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b="1" u="sng" dirty="0" smtClean="0"/>
              <a:t>La </a:t>
            </a:r>
            <a:r>
              <a:rPr lang="es-ES" b="1" u="sng" dirty="0"/>
              <a:t>información debe ser canalizada a la Coordinadora de Disciplina o Rectoría del colegio </a:t>
            </a:r>
            <a:r>
              <a:rPr lang="es-ES" dirty="0">
                <a:solidFill>
                  <a:srgbClr val="C00000"/>
                </a:solidFill>
              </a:rPr>
              <a:t>y la puede ser proporcionada por cualquier miembro de la comunidad educativa. Posteriormente se debe verificar la veracidad y realizar el análisis de la información.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dirty="0">
                <a:solidFill>
                  <a:srgbClr val="C00000"/>
                </a:solidFill>
              </a:rPr>
              <a:t>  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b="1" i="1" u="heavy" dirty="0">
                <a:solidFill>
                  <a:srgbClr val="C00000"/>
                </a:solidFill>
              </a:rPr>
              <a:t>DETECCIÓN TEMPRANA DE ALUMNOS(AS) CON PROBLEMAS DE SALUD FÍSICA (ASMA,</a:t>
            </a:r>
            <a:r>
              <a:rPr lang="es-ES" b="1" i="1" dirty="0">
                <a:solidFill>
                  <a:srgbClr val="C00000"/>
                </a:solidFill>
              </a:rPr>
              <a:t> </a:t>
            </a:r>
            <a:r>
              <a:rPr lang="es-ES" b="1" i="1" u="heavy" dirty="0">
                <a:solidFill>
                  <a:srgbClr val="C00000"/>
                </a:solidFill>
              </a:rPr>
              <a:t>ALERGIAS, CAPACIDADES DIFERENTES) O PSICOLÓGICA (AUTISMO, PÁNICO U OTRAS)</a:t>
            </a:r>
            <a:r>
              <a:rPr lang="es-ES" dirty="0">
                <a:solidFill>
                  <a:srgbClr val="C00000"/>
                </a:solidFill>
              </a:rPr>
              <a:t> Considerar la información disponible, detectar oportunamente y tener listado de estos alumnos, en poder de profesor(a) jefe, de asignatura y Coordinadora de Disciplina, con el objeto de tomar precauciones especiales con ellos respecto a uso de medicamentos o contención psicológica.</a:t>
            </a:r>
            <a:endParaRPr lang="es-CL" dirty="0">
              <a:solidFill>
                <a:srgbClr val="C00000"/>
              </a:solidFill>
            </a:endParaRPr>
          </a:p>
          <a:p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33208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u="sng" dirty="0" smtClean="0">
                <a:solidFill>
                  <a:srgbClr val="C00000"/>
                </a:solidFill>
              </a:rPr>
              <a:t>Durante: </a:t>
            </a:r>
          </a:p>
          <a:p>
            <a:endParaRPr lang="es-CL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C00000"/>
                </a:solidFill>
              </a:rPr>
              <a:t>Confinar. (Cerrar Accesos).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C00000"/>
                </a:solidFill>
              </a:rPr>
              <a:t>Cierre de Ventanas y Cortinas.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Actividades: </a:t>
            </a:r>
            <a:r>
              <a:rPr lang="es-ES" dirty="0" smtClean="0">
                <a:solidFill>
                  <a:srgbClr val="C00000"/>
                </a:solidFill>
              </a:rPr>
              <a:t>De </a:t>
            </a:r>
            <a:r>
              <a:rPr lang="es-ES" dirty="0">
                <a:solidFill>
                  <a:srgbClr val="C00000"/>
                </a:solidFill>
              </a:rPr>
              <a:t>ser necesario, cancele todas las actividades que se desarrollan en los patios </a:t>
            </a:r>
            <a:endParaRPr lang="es-ES" dirty="0" smtClean="0">
              <a:solidFill>
                <a:srgbClr val="C00000"/>
              </a:solidFill>
            </a:endParaRPr>
          </a:p>
          <a:p>
            <a:pPr lvl="0"/>
            <a:r>
              <a:rPr lang="es-ES" dirty="0">
                <a:solidFill>
                  <a:srgbClr val="C00000"/>
                </a:solidFill>
              </a:rPr>
              <a:t>	</a:t>
            </a:r>
            <a:r>
              <a:rPr lang="es-ES" dirty="0" smtClean="0">
                <a:solidFill>
                  <a:srgbClr val="C00000"/>
                </a:solidFill>
              </a:rPr>
              <a:t>del </a:t>
            </a:r>
            <a:r>
              <a:rPr lang="es-ES" dirty="0">
                <a:solidFill>
                  <a:srgbClr val="C00000"/>
                </a:solidFill>
              </a:rPr>
              <a:t>colegio y </a:t>
            </a:r>
            <a:r>
              <a:rPr lang="es-ES" dirty="0" smtClean="0">
                <a:solidFill>
                  <a:srgbClr val="C00000"/>
                </a:solidFill>
              </a:rPr>
              <a:t>reemplazar </a:t>
            </a:r>
            <a:r>
              <a:rPr lang="es-ES" dirty="0">
                <a:solidFill>
                  <a:srgbClr val="C00000"/>
                </a:solidFill>
              </a:rPr>
              <a:t>por actividades en las </a:t>
            </a:r>
            <a:r>
              <a:rPr lang="es-ES" dirty="0" smtClean="0">
                <a:solidFill>
                  <a:srgbClr val="C00000"/>
                </a:solidFill>
              </a:rPr>
              <a:t>salas</a:t>
            </a:r>
            <a:r>
              <a:rPr lang="es-ES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Evaluar </a:t>
            </a:r>
            <a:r>
              <a:rPr lang="es-ES" dirty="0">
                <a:solidFill>
                  <a:srgbClr val="C00000"/>
                </a:solidFill>
              </a:rPr>
              <a:t>mover los cursos que se encuentran próximos a ventanales de calles en </a:t>
            </a:r>
            <a:r>
              <a:rPr lang="es-ES" dirty="0" smtClean="0">
                <a:solidFill>
                  <a:srgbClr val="C00000"/>
                </a:solidFill>
              </a:rPr>
              <a:t>	donde </a:t>
            </a:r>
            <a:r>
              <a:rPr lang="es-ES" dirty="0">
                <a:solidFill>
                  <a:srgbClr val="C00000"/>
                </a:solidFill>
              </a:rPr>
              <a:t>se producen los disturbios, hacia zonas seguras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  <a:r>
              <a:rPr lang="es-ES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Realizar </a:t>
            </a:r>
            <a:r>
              <a:rPr lang="es-ES" dirty="0">
                <a:solidFill>
                  <a:srgbClr val="C00000"/>
                </a:solidFill>
              </a:rPr>
              <a:t>actividades lúdicas con alumnos(as) de Kínder y Primer Ciclo con el fin de </a:t>
            </a:r>
            <a:r>
              <a:rPr lang="es-ES" dirty="0" smtClean="0">
                <a:solidFill>
                  <a:srgbClr val="C00000"/>
                </a:solidFill>
              </a:rPr>
              <a:t>	bajar </a:t>
            </a:r>
            <a:r>
              <a:rPr lang="es-ES" dirty="0">
                <a:solidFill>
                  <a:srgbClr val="C00000"/>
                </a:solidFill>
              </a:rPr>
              <a:t>la ansiedad y el miedo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  <a:r>
              <a:rPr lang="es-ES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De </a:t>
            </a:r>
            <a:r>
              <a:rPr lang="es-ES" dirty="0">
                <a:solidFill>
                  <a:srgbClr val="C00000"/>
                </a:solidFill>
              </a:rPr>
              <a:t>acuerdo a la situación, determinar mantener a los alumnos(as) en las salas de </a:t>
            </a:r>
            <a:r>
              <a:rPr lang="es-ES" dirty="0" smtClean="0">
                <a:solidFill>
                  <a:srgbClr val="C00000"/>
                </a:solidFill>
              </a:rPr>
              <a:t>	clases </a:t>
            </a:r>
            <a:r>
              <a:rPr lang="es-ES" dirty="0">
                <a:solidFill>
                  <a:srgbClr val="C00000"/>
                </a:solidFill>
              </a:rPr>
              <a:t>o mantenerlos en zona de seguridad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Entrega de Mochila Kit de Emergencia.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Solicitar Protección a Carabineros (133).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C00000"/>
                </a:solidFill>
              </a:rPr>
              <a:t>Determinar posibles accesos para retiro de Alumnos.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C00000"/>
                </a:solidFill>
              </a:rPr>
              <a:t>Determinación de evacuación hacia el exterior.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C00000"/>
                </a:solidFill>
              </a:rPr>
              <a:t>Comunicación a Apoderados.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CL" b="1" dirty="0" smtClean="0">
                <a:solidFill>
                  <a:srgbClr val="C00000"/>
                </a:solidFill>
              </a:rPr>
              <a:t>Entrega de Alumnos.</a:t>
            </a:r>
            <a:endParaRPr lang="es-CL" b="1" dirty="0">
              <a:solidFill>
                <a:srgbClr val="C00000"/>
              </a:solidFill>
            </a:endParaRPr>
          </a:p>
          <a:p>
            <a:endParaRPr lang="es-CL" b="1" dirty="0"/>
          </a:p>
        </p:txBody>
      </p:sp>
      <p:sp>
        <p:nvSpPr>
          <p:cNvPr id="17" name="CuadroTexto 16"/>
          <p:cNvSpPr txBox="1"/>
          <p:nvPr/>
        </p:nvSpPr>
        <p:spPr>
          <a:xfrm>
            <a:off x="7197671" y="611833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mtClean="0">
                <a:hlinkClick r:id="rId4" action="ppaction://hlinksldjump"/>
              </a:rPr>
              <a:t>Menú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17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/>
              <a:t>PROTOCOLO DE RETIRO DE ALUMNOS ANTE EMERGENCIAS Y </a:t>
            </a:r>
            <a:r>
              <a:rPr lang="es-ES" sz="2400" b="1" dirty="0" smtClean="0"/>
              <a:t>CATÁSTROFES</a:t>
            </a:r>
          </a:p>
          <a:p>
            <a:endParaRPr lang="es-ES" b="1" dirty="0"/>
          </a:p>
          <a:p>
            <a:r>
              <a:rPr lang="es-ES" b="1" dirty="0" smtClean="0">
                <a:solidFill>
                  <a:srgbClr val="C00000"/>
                </a:solidFill>
              </a:rPr>
              <a:t>OBJETIVOS</a:t>
            </a:r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sz="140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Determinar acciones y formas de retiro de alumnos(as) desde el colegio, ante Catástrofes y/o Emergencias.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Proporcionar </a:t>
            </a:r>
            <a:r>
              <a:rPr lang="es-ES" dirty="0">
                <a:solidFill>
                  <a:srgbClr val="C00000"/>
                </a:solidFill>
              </a:rPr>
              <a:t>un punto seguro de ingreso para apoderados en caso de retiro de alumnos en emergencia sísmica y amenaza de Tsunami.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Realizar </a:t>
            </a:r>
            <a:r>
              <a:rPr lang="es-ES" dirty="0">
                <a:solidFill>
                  <a:srgbClr val="C00000"/>
                </a:solidFill>
              </a:rPr>
              <a:t>una entrega segura, ordenada y controlada de los alumnos a los apoderados.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Proteger </a:t>
            </a:r>
            <a:r>
              <a:rPr lang="es-ES" dirty="0">
                <a:solidFill>
                  <a:srgbClr val="C00000"/>
                </a:solidFill>
              </a:rPr>
              <a:t>la integridad física y psicológica de los alumnos(as) ante crisis de pánico por parte de apoderados o familiares que retiran.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Establecer </a:t>
            </a:r>
            <a:r>
              <a:rPr lang="es-ES" dirty="0">
                <a:solidFill>
                  <a:srgbClr val="C00000"/>
                </a:solidFill>
              </a:rPr>
              <a:t>protocolos de retiro de alumno considerando los siguientes factores: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dirty="0"/>
              <a:t> </a:t>
            </a:r>
            <a:endParaRPr lang="es-CL" sz="12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C00000"/>
                </a:solidFill>
              </a:rPr>
              <a:t>Tipo de Amenaza </a:t>
            </a:r>
            <a:r>
              <a:rPr lang="es-ES" dirty="0">
                <a:solidFill>
                  <a:srgbClr val="C00000"/>
                </a:solidFill>
              </a:rPr>
              <a:t>(Derrumbe, Inundación, Sismo, Terremoto con riesgo de Tsunami, Incendio, Gases Tóxicos, Desorden Público, Fenómenos climáticos u otros)</a:t>
            </a:r>
            <a:endParaRPr lang="es-CL" dirty="0">
              <a:solidFill>
                <a:srgbClr val="C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C00000"/>
                </a:solidFill>
              </a:rPr>
              <a:t>Condiciones Estructurales del Edificio</a:t>
            </a:r>
            <a:endParaRPr lang="es-CL" b="1" dirty="0">
              <a:solidFill>
                <a:srgbClr val="C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C00000"/>
                </a:solidFill>
              </a:rPr>
              <a:t>Evacuación interna o hacia el exterior</a:t>
            </a:r>
            <a:endParaRPr lang="es-CL" dirty="0">
              <a:solidFill>
                <a:srgbClr val="C0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s-ES" b="1" dirty="0">
                <a:solidFill>
                  <a:srgbClr val="C00000"/>
                </a:solidFill>
              </a:rPr>
              <a:t>Instrucciones y Recomendaciones de Organismos de Emergencia</a:t>
            </a:r>
            <a:endParaRPr lang="es-CL" dirty="0">
              <a:solidFill>
                <a:srgbClr val="C00000"/>
              </a:solidFill>
            </a:endParaRPr>
          </a:p>
          <a:p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6687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FUNCIONES Y OBLIGACIONES DE LOS APODERADOS</a:t>
            </a:r>
            <a:endParaRPr lang="es-CL" sz="2400" b="1" dirty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b="1" dirty="0"/>
              <a:t>Apoyar el presente protocolo</a:t>
            </a:r>
            <a:r>
              <a:rPr lang="es-ES" dirty="0">
                <a:solidFill>
                  <a:srgbClr val="C00000"/>
                </a:solidFill>
              </a:rPr>
              <a:t>, comprometiéndose a respetar las decisiones y acciones que contempla el presente plan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Reconocer </a:t>
            </a:r>
            <a:r>
              <a:rPr lang="es-ES" dirty="0">
                <a:solidFill>
                  <a:srgbClr val="C00000"/>
                </a:solidFill>
              </a:rPr>
              <a:t>que el lugar más seguro ante una emergencia, es el colegio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/>
              <a:t>Conocer </a:t>
            </a:r>
            <a:r>
              <a:rPr lang="es-ES" b="1" dirty="0"/>
              <a:t>e informarse acerca del presente plan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/>
              <a:t>Llenar </a:t>
            </a:r>
            <a:r>
              <a:rPr lang="es-ES" b="1" dirty="0"/>
              <a:t>hoja de personas autorizadas </a:t>
            </a:r>
            <a:r>
              <a:rPr lang="es-ES" dirty="0">
                <a:solidFill>
                  <a:srgbClr val="C00000"/>
                </a:solidFill>
              </a:rPr>
              <a:t>para el retiro de alumnos en caso de emergencia y catástrofe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Planificar </a:t>
            </a:r>
            <a:r>
              <a:rPr lang="es-ES" dirty="0">
                <a:solidFill>
                  <a:srgbClr val="C00000"/>
                </a:solidFill>
              </a:rPr>
              <a:t>y conversar con el alumno la situación de retiro (tiempo de espera por trabajo o distancia, rutas, medios de comunicación etc.) e informar las personas designadas en la hoja de retiro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 </a:t>
            </a:r>
            <a:r>
              <a:rPr lang="es-ES" dirty="0" smtClean="0">
                <a:solidFill>
                  <a:srgbClr val="C00000"/>
                </a:solidFill>
              </a:rPr>
              <a:t>Informarse </a:t>
            </a:r>
            <a:r>
              <a:rPr lang="es-ES" dirty="0">
                <a:solidFill>
                  <a:srgbClr val="C00000"/>
                </a:solidFill>
              </a:rPr>
              <a:t>acerca de las rutas y accesos para llegar al establecimiento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 </a:t>
            </a:r>
            <a:r>
              <a:rPr lang="es-ES" dirty="0" smtClean="0">
                <a:solidFill>
                  <a:srgbClr val="C00000"/>
                </a:solidFill>
              </a:rPr>
              <a:t>No </a:t>
            </a:r>
            <a:r>
              <a:rPr lang="es-ES" dirty="0">
                <a:solidFill>
                  <a:srgbClr val="C00000"/>
                </a:solidFill>
              </a:rPr>
              <a:t>se permitirá el retiro de alumnos solos o en transportes escolares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Estacionar </a:t>
            </a:r>
            <a:r>
              <a:rPr lang="es-ES" dirty="0">
                <a:solidFill>
                  <a:srgbClr val="C00000"/>
                </a:solidFill>
              </a:rPr>
              <a:t>a distancia prudente para no obstaculizar vehículos de emergencia o producir tacos u obstrucciones de tránsito.</a:t>
            </a:r>
            <a:endParaRPr lang="es-CL" dirty="0">
              <a:solidFill>
                <a:srgbClr val="C00000"/>
              </a:solidFill>
            </a:endParaRPr>
          </a:p>
          <a:p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86454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FUNCIONES Y OBLIGACIONES DE LOS </a:t>
            </a:r>
            <a:r>
              <a:rPr lang="es-ES" sz="2400" b="1" dirty="0" smtClean="0">
                <a:solidFill>
                  <a:srgbClr val="C00000"/>
                </a:solidFill>
              </a:rPr>
              <a:t>APODERADOS </a:t>
            </a:r>
            <a:r>
              <a:rPr lang="es-ES" sz="1600" b="1" dirty="0" smtClean="0">
                <a:solidFill>
                  <a:srgbClr val="C00000"/>
                </a:solidFill>
              </a:rPr>
              <a:t>(continuación)</a:t>
            </a:r>
            <a:endParaRPr lang="es-CL" sz="2400" b="1" dirty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Los estudiantes en la zona de seguridad, se los identificará con las tarjetas individuales dispuestas para ello.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Cuando el alumno sea entregado el personal del colegio tomará la tarjeta para dejar registro del retiro del estudiante.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Si los alumnos se encuentran en la salida del colegio. (Se solicita a los padres mantener la calma pertinente para no   afectar la seguridad de los estudiantes)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Solicitar a los padres no acudir al colegio en vehículos motorizados ya que lamentablemente el tráfico y vulnerabilidad de nuestro colegio es riesgoso.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En caso de estar fuera  o cerca del colegio en caso de Emergencia, acompañar en todo momento a la comunidad educativa  hacia lo zona de seguridad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lvl="0"/>
            <a:endParaRPr lang="es-ES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>
                <a:solidFill>
                  <a:srgbClr val="C00000"/>
                </a:solidFill>
              </a:rPr>
              <a:t>RESPETAR AL PERSONAL Y ACTUAR CON CALMA, SIGUIENDO LAS INSTRUCCIONES ENTREGADAS.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endParaRPr lang="es-CL" dirty="0">
              <a:solidFill>
                <a:srgbClr val="C00000"/>
              </a:solidFill>
            </a:endParaRPr>
          </a:p>
          <a:p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01509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NORMAS DE SEGURIDAD Y AUTOCUIDADO PARA NUESTROS ESTUDIANTES</a:t>
            </a:r>
            <a:r>
              <a:rPr lang="es-ES" sz="2400" b="1" dirty="0" smtClean="0">
                <a:solidFill>
                  <a:srgbClr val="C00000"/>
                </a:solidFill>
              </a:rPr>
              <a:t>.</a:t>
            </a:r>
            <a:endParaRPr lang="es-CL" b="1" dirty="0">
              <a:solidFill>
                <a:srgbClr val="C00000"/>
              </a:solidFill>
            </a:endParaRPr>
          </a:p>
          <a:p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Informar y limitar el espacio donde se realiza la actividad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lvl="0"/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No permitir la actividad física a los alumnos con indicaciones médicas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lvl="0"/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L</a:t>
            </a:r>
            <a:r>
              <a:rPr lang="es-ES" dirty="0" smtClean="0">
                <a:solidFill>
                  <a:srgbClr val="C00000"/>
                </a:solidFill>
              </a:rPr>
              <a:t>os </a:t>
            </a:r>
            <a:r>
              <a:rPr lang="es-ES" dirty="0">
                <a:solidFill>
                  <a:srgbClr val="C00000"/>
                </a:solidFill>
              </a:rPr>
              <a:t>alumnos(as) deben utilizar ropa y calzado adecuado, establecido en Reglamento Interno (Manual de Convivencia</a:t>
            </a:r>
            <a:r>
              <a:rPr lang="es-ES" dirty="0" smtClean="0">
                <a:solidFill>
                  <a:srgbClr val="C00000"/>
                </a:solidFill>
              </a:rPr>
              <a:t>).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El alumno debe traer elementos y útiles de aseo personal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Preguntar por posibles lesiones o molestias al finalizar la actividad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No dejar marchar a los alumnos hasta que no finalice la clase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Acompañar a los alumnos al camarín.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endParaRPr lang="es-CL" dirty="0">
              <a:solidFill>
                <a:srgbClr val="C00000"/>
              </a:solidFill>
            </a:endParaRPr>
          </a:p>
          <a:p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83725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62856" y="397937"/>
            <a:ext cx="901828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ES" sz="1600" dirty="0" smtClean="0">
                <a:solidFill>
                  <a:srgbClr val="C00000"/>
                </a:solidFill>
              </a:rPr>
              <a:t>(Continuación)</a:t>
            </a:r>
          </a:p>
          <a:p>
            <a:pPr lvl="0"/>
            <a:endParaRPr lang="es-ES" sz="1100" dirty="0" smtClean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En </a:t>
            </a:r>
            <a:r>
              <a:rPr lang="es-ES" dirty="0">
                <a:solidFill>
                  <a:srgbClr val="C00000"/>
                </a:solidFill>
              </a:rPr>
              <a:t>cada periodo de recreo, los alumnos deben salir de la sala para efectuar un periodo de ventilación abriendo puertas y ventanas.</a:t>
            </a:r>
            <a:endParaRPr lang="es-CL" dirty="0">
              <a:solidFill>
                <a:srgbClr val="C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s-ES" sz="105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No </a:t>
            </a:r>
            <a:r>
              <a:rPr lang="es-ES" dirty="0">
                <a:solidFill>
                  <a:srgbClr val="C00000"/>
                </a:solidFill>
              </a:rPr>
              <a:t>se pueden almacenar o guardar elementos inflamables dentro de la sala de clases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Los armarios y muebles deben estar ordenados y limpios, los profesores(as) Jefes y de asignatura, deben supervisar el cumplimiento de esta condición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Las puertas deben estar siempre listas para abrir y sin pestillos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Se debe nombrar un alumno encargado de abrir la puerta en caso de emergencia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La manipulación de equipos electrónicos y eléctricos debe ser efectuada o supervisada por el profesor a cargo de la actividad o adulto responsable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s-CL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Está prohibido el ingreso de sustancias químicas en forma líquida, solida o estado </a:t>
            </a:r>
            <a:r>
              <a:rPr lang="es-ES" dirty="0" smtClean="0">
                <a:solidFill>
                  <a:srgbClr val="C00000"/>
                </a:solidFill>
              </a:rPr>
              <a:t>gaseoso.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s-ES" sz="1050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Se prohíbe el ingreso y uso de electrodomésticos (hervidores, microondas, hornos eléctricos, planchas, tostadores etc.), artículos eléctricos de belleza (alisadores de pelo u otros) a la sala de clases.</a:t>
            </a:r>
          </a:p>
          <a:p>
            <a:pPr marL="171450" lvl="0" indent="-171450">
              <a:buFont typeface="Wingdings" panose="05000000000000000000" pitchFamily="2" charset="2"/>
              <a:buChar char="ü"/>
            </a:pPr>
            <a:endParaRPr lang="es-ES" sz="1050" dirty="0" smtClean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rgbClr val="C00000"/>
                </a:solidFill>
              </a:rPr>
              <a:t>En </a:t>
            </a:r>
            <a:r>
              <a:rPr lang="es-ES" dirty="0">
                <a:solidFill>
                  <a:srgbClr val="C00000"/>
                </a:solidFill>
              </a:rPr>
              <a:t>las clases se deben utilizar solo materiales y útiles que cumplan con las normas y estándar de seguridad recomendados por MINEDUC y MINSAL.</a:t>
            </a:r>
            <a:endParaRPr lang="es-CL" dirty="0">
              <a:solidFill>
                <a:srgbClr val="C00000"/>
              </a:solidFill>
            </a:endParaRPr>
          </a:p>
          <a:p>
            <a:r>
              <a:rPr lang="es-ES" dirty="0"/>
              <a:t/>
            </a:r>
            <a:br>
              <a:rPr lang="es-ES" dirty="0"/>
            </a:br>
            <a:endParaRPr lang="es-CL" dirty="0">
              <a:solidFill>
                <a:srgbClr val="C00000"/>
              </a:solidFill>
            </a:endParaRPr>
          </a:p>
          <a:p>
            <a:endParaRPr lang="es-CL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7212168" y="6045046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mtClean="0">
                <a:hlinkClick r:id="rId4" action="ppaction://hlinksldjump"/>
              </a:rPr>
              <a:t>Menú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5208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3659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22" y="152549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289775" y="1175627"/>
            <a:ext cx="856445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>
                <a:solidFill>
                  <a:srgbClr val="C00000"/>
                </a:solidFill>
              </a:rPr>
              <a:t>OBJETIVO GENERAL</a:t>
            </a:r>
            <a:endParaRPr lang="es-CL" b="1" dirty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Desarrollar un Plan Integral de Seguridad Escolar mediante la </a:t>
            </a:r>
            <a:r>
              <a:rPr lang="es-ES" b="1" dirty="0"/>
              <a:t>gestión y planificación de la seguridad, considerando capacidades, recursos, amenazas y vulnerabilidades </a:t>
            </a:r>
            <a:r>
              <a:rPr lang="es-ES" dirty="0">
                <a:solidFill>
                  <a:srgbClr val="C00000"/>
                </a:solidFill>
              </a:rPr>
              <a:t>con el fin de promover un ambiente seguro y la protección de la vida humana de la comunidad educativa mientras cumplen con sus actividades escolares y formativas.</a:t>
            </a:r>
            <a:endParaRPr lang="es-CL" dirty="0">
              <a:solidFill>
                <a:srgbClr val="C00000"/>
              </a:solidFill>
            </a:endParaRPr>
          </a:p>
          <a:p>
            <a:endParaRPr lang="es-CL" dirty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rgbClr val="C00000"/>
                </a:solidFill>
              </a:rPr>
              <a:t>OBJETIVOS ESPECÍFICOS</a:t>
            </a:r>
            <a:endParaRPr lang="es-CL" b="1" dirty="0">
              <a:solidFill>
                <a:srgbClr val="C00000"/>
              </a:solidFill>
            </a:endParaRPr>
          </a:p>
          <a:p>
            <a:r>
              <a:rPr lang="es-ES" b="1" dirty="0">
                <a:solidFill>
                  <a:srgbClr val="C00000"/>
                </a:solidFill>
              </a:rPr>
              <a:t> 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Generar en la comunidad escolar </a:t>
            </a:r>
            <a:r>
              <a:rPr lang="es-ES" b="1" dirty="0"/>
              <a:t>una actitud de autoprotección</a:t>
            </a:r>
            <a:r>
              <a:rPr lang="es-ES" dirty="0">
                <a:solidFill>
                  <a:srgbClr val="C00000"/>
                </a:solidFill>
              </a:rPr>
              <a:t>, teniendo por sustento una </a:t>
            </a:r>
            <a:r>
              <a:rPr lang="es-ES" b="1" dirty="0"/>
              <a:t>responsabilidad colectiva frente a la </a:t>
            </a:r>
            <a:r>
              <a:rPr lang="es-ES" b="1" dirty="0" smtClean="0"/>
              <a:t>seguridad.</a:t>
            </a:r>
            <a:endParaRPr lang="es-CL" b="1" dirty="0"/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b="1" dirty="0"/>
              <a:t>Sensibilizar</a:t>
            </a:r>
            <a:r>
              <a:rPr lang="es-ES" dirty="0"/>
              <a:t>,</a:t>
            </a:r>
            <a:r>
              <a:rPr lang="es-ES" dirty="0">
                <a:solidFill>
                  <a:srgbClr val="C00000"/>
                </a:solidFill>
              </a:rPr>
              <a:t> transformar, comprometer </a:t>
            </a:r>
            <a:r>
              <a:rPr lang="es-ES" b="1" dirty="0"/>
              <a:t>y promover  a la comunidad educativa</a:t>
            </a:r>
            <a:r>
              <a:rPr lang="es-ES" dirty="0">
                <a:solidFill>
                  <a:srgbClr val="C00000"/>
                </a:solidFill>
              </a:rPr>
              <a:t>, respecto del autocuidado y prevención de accidentes en todas las actividades</a:t>
            </a:r>
            <a:endParaRPr lang="es-CL" dirty="0">
              <a:solidFill>
                <a:srgbClr val="C00000"/>
              </a:solidFill>
            </a:endParaRPr>
          </a:p>
          <a:p>
            <a:endParaRPr lang="es-C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6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7" name="CuadroTexto 6"/>
          <p:cNvSpPr txBox="1"/>
          <p:nvPr/>
        </p:nvSpPr>
        <p:spPr>
          <a:xfrm>
            <a:off x="7212168" y="6045046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 smtClean="0">
                <a:hlinkClick r:id="rId4" action="ppaction://hlinksldjump"/>
              </a:rPr>
              <a:t>Programas</a:t>
            </a:r>
            <a:endParaRPr lang="es-CL" dirty="0"/>
          </a:p>
        </p:txBody>
      </p:sp>
      <p:sp>
        <p:nvSpPr>
          <p:cNvPr id="3" name="CuadroTexto 2"/>
          <p:cNvSpPr txBox="1"/>
          <p:nvPr/>
        </p:nvSpPr>
        <p:spPr>
          <a:xfrm>
            <a:off x="180304" y="528034"/>
            <a:ext cx="8837983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PROGRAMA DE EQUIPO DE SEGURIDAD ALUMNOS (AS)</a:t>
            </a:r>
            <a:endParaRPr lang="es-CL" sz="2400" b="1" dirty="0">
              <a:solidFill>
                <a:srgbClr val="C00000"/>
              </a:solidFill>
            </a:endParaRPr>
          </a:p>
          <a:p>
            <a:endParaRPr lang="es-ES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Objetivos: </a:t>
            </a:r>
            <a:r>
              <a:rPr lang="es-ES" dirty="0" smtClean="0">
                <a:solidFill>
                  <a:srgbClr val="C00000"/>
                </a:solidFill>
              </a:rPr>
              <a:t>Contar </a:t>
            </a:r>
            <a:r>
              <a:rPr lang="es-ES" dirty="0">
                <a:solidFill>
                  <a:srgbClr val="C00000"/>
                </a:solidFill>
              </a:rPr>
              <a:t>con un grupo de alumnos voluntarios, que promuevan aspectos de autocuidado y prevención de accidentes entre sus pares.</a:t>
            </a:r>
            <a:endParaRPr lang="es-CL" dirty="0">
              <a:solidFill>
                <a:srgbClr val="C00000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es-ES" dirty="0">
                <a:solidFill>
                  <a:srgbClr val="C00000"/>
                </a:solidFill>
              </a:rPr>
              <a:t>Contar con un grupo de alumnos organizados y con capacidades instaladas; que apoye los planes de respuesta ante emergencias.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Responsables: 	</a:t>
            </a:r>
            <a:r>
              <a:rPr lang="es-ES" dirty="0" smtClean="0">
                <a:solidFill>
                  <a:srgbClr val="C00000"/>
                </a:solidFill>
              </a:rPr>
              <a:t>Coordinadora </a:t>
            </a:r>
            <a:r>
              <a:rPr lang="es-ES" dirty="0">
                <a:solidFill>
                  <a:srgbClr val="C00000"/>
                </a:solidFill>
              </a:rPr>
              <a:t>Disciplinaria con ayuda de Jorge Guajardo (paradocente)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Actividades:  	</a:t>
            </a:r>
            <a:r>
              <a:rPr lang="es-ES" dirty="0" smtClean="0">
                <a:solidFill>
                  <a:srgbClr val="C00000"/>
                </a:solidFill>
              </a:rPr>
              <a:t>Reuniones </a:t>
            </a:r>
            <a:r>
              <a:rPr lang="es-ES" dirty="0">
                <a:solidFill>
                  <a:srgbClr val="C00000"/>
                </a:solidFill>
              </a:rPr>
              <a:t>mensuales para coordinación y capacitación en temas de </a:t>
            </a:r>
            <a:r>
              <a:rPr lang="es-ES" dirty="0" smtClean="0">
                <a:solidFill>
                  <a:srgbClr val="C00000"/>
                </a:solidFill>
              </a:rPr>
              <a:t>	   	       	seguridad</a:t>
            </a:r>
            <a:r>
              <a:rPr lang="es-ES" dirty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      	Talleres </a:t>
            </a:r>
            <a:r>
              <a:rPr lang="es-ES" dirty="0">
                <a:solidFill>
                  <a:srgbClr val="C00000"/>
                </a:solidFill>
              </a:rPr>
              <a:t>instructivos de utilización de equipos de emergencia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      	Inspección </a:t>
            </a:r>
            <a:r>
              <a:rPr lang="es-ES" dirty="0">
                <a:solidFill>
                  <a:srgbClr val="C00000"/>
                </a:solidFill>
              </a:rPr>
              <a:t>de zonas de seguridad (demarcaciones y señaléticas)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      	Detección </a:t>
            </a:r>
            <a:r>
              <a:rPr lang="es-ES" dirty="0">
                <a:solidFill>
                  <a:srgbClr val="C00000"/>
                </a:solidFill>
              </a:rPr>
              <a:t>de condiciones inseguras.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      	Taller </a:t>
            </a:r>
            <a:r>
              <a:rPr lang="es-ES" dirty="0">
                <a:solidFill>
                  <a:srgbClr val="C00000"/>
                </a:solidFill>
              </a:rPr>
              <a:t>de Primeros Auxilios.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      	Observadores </a:t>
            </a:r>
            <a:r>
              <a:rPr lang="es-ES" dirty="0">
                <a:solidFill>
                  <a:srgbClr val="C00000"/>
                </a:solidFill>
              </a:rPr>
              <a:t>y evaluadores en simulacros.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Participantes </a:t>
            </a:r>
            <a:r>
              <a:rPr lang="es-ES" dirty="0" smtClean="0">
                <a:solidFill>
                  <a:srgbClr val="C00000"/>
                </a:solidFill>
              </a:rPr>
              <a:t>Alumnos(as</a:t>
            </a:r>
            <a:r>
              <a:rPr lang="es-ES" dirty="0">
                <a:solidFill>
                  <a:srgbClr val="C00000"/>
                </a:solidFill>
              </a:rPr>
              <a:t>) interesados en participar en el equipo y que cumplan con la condición de no temer a catástrofes.</a:t>
            </a:r>
            <a:endParaRPr lang="es-CL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Meta: </a:t>
            </a:r>
            <a:r>
              <a:rPr lang="es-ES" dirty="0" smtClean="0">
                <a:solidFill>
                  <a:srgbClr val="C00000"/>
                </a:solidFill>
              </a:rPr>
              <a:t>Capacitar </a:t>
            </a:r>
            <a:r>
              <a:rPr lang="es-ES" dirty="0">
                <a:solidFill>
                  <a:srgbClr val="C00000"/>
                </a:solidFill>
              </a:rPr>
              <a:t>y contar con un grupo de alumnos comprometidos con la seguridad del colegio.</a:t>
            </a:r>
            <a:endParaRPr lang="es-CL" dirty="0">
              <a:solidFill>
                <a:srgbClr val="C00000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3332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7" name="CuadroTexto 6"/>
          <p:cNvSpPr txBox="1"/>
          <p:nvPr/>
        </p:nvSpPr>
        <p:spPr>
          <a:xfrm>
            <a:off x="7212168" y="6045046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mtClean="0">
                <a:hlinkClick r:id="rId4" action="ppaction://hlinksldjump"/>
              </a:rPr>
              <a:t>Programas</a:t>
            </a:r>
            <a:endParaRPr lang="es-CL"/>
          </a:p>
        </p:txBody>
      </p:sp>
      <p:sp>
        <p:nvSpPr>
          <p:cNvPr id="3" name="CuadroTexto 2"/>
          <p:cNvSpPr txBox="1"/>
          <p:nvPr/>
        </p:nvSpPr>
        <p:spPr>
          <a:xfrm>
            <a:off x="180304" y="528034"/>
            <a:ext cx="8837983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PROGRAMA DE APODERADOS (AS) DELEGADOS DE SEGURIDAD ESCOLAR</a:t>
            </a:r>
            <a:endParaRPr lang="es-CL" sz="2400" b="1" dirty="0">
              <a:solidFill>
                <a:srgbClr val="C00000"/>
              </a:solidFill>
            </a:endParaRPr>
          </a:p>
          <a:p>
            <a:endParaRPr lang="es-ES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Objetivos: </a:t>
            </a:r>
            <a:r>
              <a:rPr lang="es-ES" dirty="0" smtClean="0">
                <a:solidFill>
                  <a:srgbClr val="C00000"/>
                </a:solidFill>
              </a:rPr>
              <a:t>Participar </a:t>
            </a:r>
            <a:r>
              <a:rPr lang="es-ES" dirty="0">
                <a:solidFill>
                  <a:srgbClr val="C00000"/>
                </a:solidFill>
              </a:rPr>
              <a:t>de manera activa en la Gestión de Seguridad Escolar, sensibilizando y socializando aspectos del PISE de nuestro establecimiento al estamento de apoderados.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smtClean="0">
                <a:solidFill>
                  <a:srgbClr val="C00000"/>
                </a:solidFill>
              </a:rPr>
              <a:t>     Integrar </a:t>
            </a:r>
            <a:r>
              <a:rPr lang="es-ES" dirty="0">
                <a:solidFill>
                  <a:srgbClr val="C00000"/>
                </a:solidFill>
              </a:rPr>
              <a:t>equipo de Seguridad Escolar del colegio, en actividades, emergencias y </a:t>
            </a:r>
            <a:r>
              <a:rPr lang="es-ES" dirty="0" smtClean="0">
                <a:solidFill>
                  <a:srgbClr val="C00000"/>
                </a:solidFill>
              </a:rPr>
              <a:t>   </a:t>
            </a:r>
          </a:p>
          <a:p>
            <a:pPr lvl="0"/>
            <a:r>
              <a:rPr lang="es-ES" dirty="0">
                <a:solidFill>
                  <a:srgbClr val="C00000"/>
                </a:solidFill>
              </a:rPr>
              <a:t> </a:t>
            </a:r>
            <a:r>
              <a:rPr lang="es-ES" dirty="0" smtClean="0">
                <a:solidFill>
                  <a:srgbClr val="C00000"/>
                </a:solidFill>
              </a:rPr>
              <a:t>     catástrofes </a:t>
            </a:r>
            <a:r>
              <a:rPr lang="es-ES" dirty="0">
                <a:solidFill>
                  <a:srgbClr val="C00000"/>
                </a:solidFill>
              </a:rPr>
              <a:t>que en las cuales sean requeridos y que afecten a nuestro colegio</a:t>
            </a:r>
            <a:endParaRPr lang="es-CL" dirty="0">
              <a:solidFill>
                <a:srgbClr val="C00000"/>
              </a:solidFill>
            </a:endParaRPr>
          </a:p>
          <a:p>
            <a:endParaRPr lang="es-ES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Responsables: 	</a:t>
            </a:r>
            <a:r>
              <a:rPr lang="es-ES" dirty="0" smtClean="0">
                <a:solidFill>
                  <a:srgbClr val="C00000"/>
                </a:solidFill>
              </a:rPr>
              <a:t>Coordinadora </a:t>
            </a:r>
            <a:r>
              <a:rPr lang="es-ES" dirty="0">
                <a:solidFill>
                  <a:srgbClr val="C00000"/>
                </a:solidFill>
              </a:rPr>
              <a:t>Disciplinaria </a:t>
            </a:r>
            <a:endParaRPr lang="es-CL" dirty="0">
              <a:solidFill>
                <a:srgbClr val="C00000"/>
              </a:solidFill>
            </a:endParaRPr>
          </a:p>
          <a:p>
            <a:endParaRPr lang="es-ES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Actividades: 	</a:t>
            </a:r>
            <a:r>
              <a:rPr lang="es-ES" dirty="0" smtClean="0">
                <a:solidFill>
                  <a:srgbClr val="C00000"/>
                </a:solidFill>
              </a:rPr>
              <a:t>Reuniones </a:t>
            </a:r>
            <a:r>
              <a:rPr lang="es-ES" dirty="0">
                <a:solidFill>
                  <a:srgbClr val="C00000"/>
                </a:solidFill>
              </a:rPr>
              <a:t>de coordinación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	Talleres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	Exposiciones </a:t>
            </a:r>
            <a:r>
              <a:rPr lang="es-ES" dirty="0">
                <a:solidFill>
                  <a:srgbClr val="C00000"/>
                </a:solidFill>
              </a:rPr>
              <a:t>en reunión de apoderados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	Evaluar </a:t>
            </a:r>
            <a:r>
              <a:rPr lang="es-ES" dirty="0">
                <a:solidFill>
                  <a:srgbClr val="C00000"/>
                </a:solidFill>
              </a:rPr>
              <a:t>prácticas de simulacros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	Realizar </a:t>
            </a:r>
            <a:r>
              <a:rPr lang="es-ES" dirty="0">
                <a:solidFill>
                  <a:srgbClr val="C00000"/>
                </a:solidFill>
              </a:rPr>
              <a:t>reuniones para análisis de evaluación</a:t>
            </a:r>
            <a:endParaRPr lang="es-CL" dirty="0">
              <a:solidFill>
                <a:srgbClr val="C00000"/>
              </a:solidFill>
            </a:endParaRPr>
          </a:p>
          <a:p>
            <a:endParaRPr lang="es-ES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Participantes: 	</a:t>
            </a:r>
            <a:r>
              <a:rPr lang="es-ES" dirty="0" smtClean="0">
                <a:solidFill>
                  <a:srgbClr val="C00000"/>
                </a:solidFill>
              </a:rPr>
              <a:t>Comunidad </a:t>
            </a:r>
            <a:r>
              <a:rPr lang="es-ES" dirty="0">
                <a:solidFill>
                  <a:srgbClr val="C00000"/>
                </a:solidFill>
              </a:rPr>
              <a:t>educativa.</a:t>
            </a:r>
            <a:endParaRPr lang="es-CL" dirty="0">
              <a:solidFill>
                <a:srgbClr val="C00000"/>
              </a:solidFill>
            </a:endParaRPr>
          </a:p>
          <a:p>
            <a:endParaRPr lang="es-ES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Meta:		</a:t>
            </a:r>
            <a:r>
              <a:rPr lang="es-ES" dirty="0" smtClean="0">
                <a:solidFill>
                  <a:srgbClr val="C00000"/>
                </a:solidFill>
              </a:rPr>
              <a:t>Ser </a:t>
            </a:r>
            <a:r>
              <a:rPr lang="es-ES" dirty="0">
                <a:solidFill>
                  <a:srgbClr val="C00000"/>
                </a:solidFill>
              </a:rPr>
              <a:t>agentes difusores y sensibilizadores del PISE para los apoderados.</a:t>
            </a:r>
            <a:endParaRPr lang="es-CL" dirty="0">
              <a:solidFill>
                <a:srgbClr val="C00000"/>
              </a:solidFill>
            </a:endParaRPr>
          </a:p>
          <a:p>
            <a:endParaRPr lang="es-C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2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7" name="CuadroTexto 6"/>
          <p:cNvSpPr txBox="1"/>
          <p:nvPr/>
        </p:nvSpPr>
        <p:spPr>
          <a:xfrm>
            <a:off x="7212168" y="6045046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mtClean="0">
                <a:hlinkClick r:id="rId4" action="ppaction://hlinksldjump"/>
              </a:rPr>
              <a:t>Programas</a:t>
            </a:r>
            <a:endParaRPr lang="es-CL"/>
          </a:p>
        </p:txBody>
      </p:sp>
      <p:sp>
        <p:nvSpPr>
          <p:cNvPr id="3" name="CuadroTexto 2"/>
          <p:cNvSpPr txBox="1"/>
          <p:nvPr/>
        </p:nvSpPr>
        <p:spPr>
          <a:xfrm>
            <a:off x="180304" y="528034"/>
            <a:ext cx="883798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PROGRAMA DE PRÁCTICA DE SIMULACROS</a:t>
            </a:r>
            <a:endParaRPr lang="es-CL" sz="2400" b="1" dirty="0">
              <a:solidFill>
                <a:srgbClr val="C00000"/>
              </a:solidFill>
            </a:endParaRPr>
          </a:p>
          <a:p>
            <a:endParaRPr lang="es-ES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b="1" dirty="0" smtClean="0">
                <a:solidFill>
                  <a:srgbClr val="C00000"/>
                </a:solidFill>
              </a:rPr>
              <a:t>Objetivos:  	</a:t>
            </a:r>
            <a:r>
              <a:rPr lang="es-ES" sz="2000" dirty="0" smtClean="0">
                <a:solidFill>
                  <a:srgbClr val="C00000"/>
                </a:solidFill>
              </a:rPr>
              <a:t>Programar </a:t>
            </a:r>
            <a:r>
              <a:rPr lang="es-ES" sz="2000" dirty="0">
                <a:solidFill>
                  <a:srgbClr val="C00000"/>
                </a:solidFill>
              </a:rPr>
              <a:t>y evaluar las prácticas de simulacros de evacuación.</a:t>
            </a:r>
            <a:endParaRPr lang="es-CL" sz="2000" dirty="0">
              <a:solidFill>
                <a:srgbClr val="C00000"/>
              </a:solidFill>
            </a:endParaRPr>
          </a:p>
          <a:p>
            <a:pPr lvl="0"/>
            <a:r>
              <a:rPr lang="es-ES" sz="2000" dirty="0" smtClean="0">
                <a:solidFill>
                  <a:srgbClr val="C00000"/>
                </a:solidFill>
              </a:rPr>
              <a:t>		Probar </a:t>
            </a:r>
            <a:r>
              <a:rPr lang="es-ES" sz="2000" dirty="0">
                <a:solidFill>
                  <a:srgbClr val="C00000"/>
                </a:solidFill>
              </a:rPr>
              <a:t>la efectividad y eficiencia de la planificación existente.</a:t>
            </a:r>
            <a:endParaRPr lang="es-CL" sz="2000" dirty="0">
              <a:solidFill>
                <a:srgbClr val="C00000"/>
              </a:solidFill>
            </a:endParaRPr>
          </a:p>
          <a:p>
            <a:pPr lvl="0"/>
            <a:r>
              <a:rPr lang="es-ES" sz="2000" dirty="0" smtClean="0">
                <a:solidFill>
                  <a:srgbClr val="C00000"/>
                </a:solidFill>
              </a:rPr>
              <a:t>		Readecuar </a:t>
            </a:r>
            <a:r>
              <a:rPr lang="es-ES" sz="2000" dirty="0">
                <a:solidFill>
                  <a:srgbClr val="C00000"/>
                </a:solidFill>
              </a:rPr>
              <a:t>la planificación existente en los aspectos que la </a:t>
            </a:r>
            <a:r>
              <a:rPr lang="es-ES" sz="2000" dirty="0" smtClean="0">
                <a:solidFill>
                  <a:srgbClr val="C00000"/>
                </a:solidFill>
              </a:rPr>
              <a:t>			evaluación </a:t>
            </a:r>
            <a:r>
              <a:rPr lang="es-ES" sz="2000" dirty="0">
                <a:solidFill>
                  <a:srgbClr val="C00000"/>
                </a:solidFill>
              </a:rPr>
              <a:t>del </a:t>
            </a:r>
            <a:r>
              <a:rPr lang="es-ES" sz="2000" dirty="0" smtClean="0">
                <a:solidFill>
                  <a:srgbClr val="C00000"/>
                </a:solidFill>
              </a:rPr>
              <a:t>ejercicio </a:t>
            </a:r>
            <a:r>
              <a:rPr lang="es-ES" sz="2000" dirty="0">
                <a:solidFill>
                  <a:srgbClr val="C00000"/>
                </a:solidFill>
              </a:rPr>
              <a:t>indique.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sz="2000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b="1" dirty="0" smtClean="0">
                <a:solidFill>
                  <a:srgbClr val="C00000"/>
                </a:solidFill>
              </a:rPr>
              <a:t>Actividades:</a:t>
            </a:r>
            <a:r>
              <a:rPr lang="es-ES" sz="2000" b="1" dirty="0">
                <a:solidFill>
                  <a:srgbClr val="C00000"/>
                </a:solidFill>
              </a:rPr>
              <a:t> </a:t>
            </a:r>
            <a:endParaRPr lang="es-CL" sz="1600" dirty="0">
              <a:solidFill>
                <a:srgbClr val="C00000"/>
              </a:solidFill>
            </a:endParaRPr>
          </a:p>
          <a:p>
            <a:pPr lvl="0"/>
            <a:r>
              <a:rPr lang="es-ES" sz="2000" dirty="0" smtClean="0">
                <a:solidFill>
                  <a:srgbClr val="C00000"/>
                </a:solidFill>
              </a:rPr>
              <a:t>		Programar </a:t>
            </a:r>
            <a:r>
              <a:rPr lang="es-ES" sz="2000" dirty="0">
                <a:solidFill>
                  <a:srgbClr val="C00000"/>
                </a:solidFill>
              </a:rPr>
              <a:t>fechas de simulacros.</a:t>
            </a:r>
            <a:endParaRPr lang="es-CL" sz="2000" dirty="0">
              <a:solidFill>
                <a:srgbClr val="C00000"/>
              </a:solidFill>
            </a:endParaRPr>
          </a:p>
          <a:p>
            <a:pPr lvl="0"/>
            <a:r>
              <a:rPr lang="es-ES" sz="2000" dirty="0" smtClean="0">
                <a:solidFill>
                  <a:srgbClr val="C00000"/>
                </a:solidFill>
              </a:rPr>
              <a:t>		Coordinar </a:t>
            </a:r>
            <a:r>
              <a:rPr lang="es-ES" sz="2000" dirty="0">
                <a:solidFill>
                  <a:srgbClr val="C00000"/>
                </a:solidFill>
              </a:rPr>
              <a:t>con rectoría y Vice Rectora.</a:t>
            </a:r>
            <a:endParaRPr lang="es-CL" sz="2000" dirty="0">
              <a:solidFill>
                <a:srgbClr val="C00000"/>
              </a:solidFill>
            </a:endParaRPr>
          </a:p>
          <a:p>
            <a:pPr lvl="0"/>
            <a:r>
              <a:rPr lang="es-ES" sz="2000" dirty="0" smtClean="0">
                <a:solidFill>
                  <a:srgbClr val="C00000"/>
                </a:solidFill>
              </a:rPr>
              <a:t>		Realizar </a:t>
            </a:r>
            <a:r>
              <a:rPr lang="es-ES" sz="2000" dirty="0">
                <a:solidFill>
                  <a:srgbClr val="C00000"/>
                </a:solidFill>
              </a:rPr>
              <a:t>guion y pautas de evaluación.</a:t>
            </a:r>
            <a:endParaRPr lang="es-CL" sz="2000" dirty="0">
              <a:solidFill>
                <a:srgbClr val="C00000"/>
              </a:solidFill>
            </a:endParaRPr>
          </a:p>
          <a:p>
            <a:pPr lvl="0"/>
            <a:r>
              <a:rPr lang="es-ES" sz="2000" dirty="0" smtClean="0">
                <a:solidFill>
                  <a:srgbClr val="C00000"/>
                </a:solidFill>
              </a:rPr>
              <a:t>		Evaluar </a:t>
            </a:r>
            <a:r>
              <a:rPr lang="es-ES" sz="2000" dirty="0">
                <a:solidFill>
                  <a:srgbClr val="C00000"/>
                </a:solidFill>
              </a:rPr>
              <a:t>prácticas de simulacros.</a:t>
            </a:r>
            <a:endParaRPr lang="es-CL" sz="2000" dirty="0">
              <a:solidFill>
                <a:srgbClr val="C00000"/>
              </a:solidFill>
            </a:endParaRPr>
          </a:p>
          <a:p>
            <a:pPr lvl="0"/>
            <a:r>
              <a:rPr lang="es-ES" sz="2000" dirty="0" smtClean="0">
                <a:solidFill>
                  <a:srgbClr val="C00000"/>
                </a:solidFill>
              </a:rPr>
              <a:t>		Realizar </a:t>
            </a:r>
            <a:r>
              <a:rPr lang="es-ES" sz="2000" dirty="0">
                <a:solidFill>
                  <a:srgbClr val="C00000"/>
                </a:solidFill>
              </a:rPr>
              <a:t>reuniones para análisis de evaluación.</a:t>
            </a:r>
            <a:endParaRPr lang="es-CL" sz="2000" dirty="0">
              <a:solidFill>
                <a:srgbClr val="C00000"/>
              </a:solidFill>
            </a:endParaRPr>
          </a:p>
          <a:p>
            <a:endParaRPr lang="es-ES" sz="2000" dirty="0" smtClean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C00000"/>
                </a:solidFill>
              </a:rPr>
              <a:t> </a:t>
            </a:r>
            <a:r>
              <a:rPr lang="es-ES" sz="2000" b="1" dirty="0" smtClean="0">
                <a:solidFill>
                  <a:srgbClr val="C00000"/>
                </a:solidFill>
              </a:rPr>
              <a:t>Participantes: </a:t>
            </a:r>
            <a:r>
              <a:rPr lang="es-CL" sz="2000" b="1" dirty="0">
                <a:solidFill>
                  <a:srgbClr val="C00000"/>
                </a:solidFill>
              </a:rPr>
              <a:t>	</a:t>
            </a:r>
            <a:r>
              <a:rPr lang="es-ES" sz="2000" dirty="0" smtClean="0">
                <a:solidFill>
                  <a:srgbClr val="C00000"/>
                </a:solidFill>
              </a:rPr>
              <a:t>Comunidad </a:t>
            </a:r>
            <a:r>
              <a:rPr lang="es-ES" sz="2000" dirty="0">
                <a:solidFill>
                  <a:srgbClr val="C00000"/>
                </a:solidFill>
              </a:rPr>
              <a:t>educativa.</a:t>
            </a:r>
            <a:endParaRPr lang="es-CL" sz="2000" dirty="0">
              <a:solidFill>
                <a:srgbClr val="C00000"/>
              </a:solidFill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2294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6901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7" name="CuadroTexto 6"/>
          <p:cNvSpPr txBox="1"/>
          <p:nvPr/>
        </p:nvSpPr>
        <p:spPr>
          <a:xfrm>
            <a:off x="7212168" y="6045046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mtClean="0">
                <a:hlinkClick r:id="rId4" action="ppaction://hlinksldjump"/>
              </a:rPr>
              <a:t>Programas</a:t>
            </a:r>
            <a:endParaRPr lang="es-CL"/>
          </a:p>
        </p:txBody>
      </p:sp>
      <p:sp>
        <p:nvSpPr>
          <p:cNvPr id="3" name="CuadroTexto 2"/>
          <p:cNvSpPr txBox="1"/>
          <p:nvPr/>
        </p:nvSpPr>
        <p:spPr>
          <a:xfrm>
            <a:off x="180304" y="528034"/>
            <a:ext cx="88379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PROGRAMA DE DIFUSIÓN DEL PLAN INTEGRAL DE SEGURIDAD </a:t>
            </a:r>
            <a:r>
              <a:rPr lang="es-ES" sz="2400" b="1" dirty="0" smtClean="0">
                <a:solidFill>
                  <a:srgbClr val="C00000"/>
                </a:solidFill>
              </a:rPr>
              <a:t>ESCOLAR</a:t>
            </a:r>
            <a:endParaRPr lang="es-CL" sz="2400" b="1" dirty="0">
              <a:solidFill>
                <a:srgbClr val="C00000"/>
              </a:solidFill>
            </a:endParaRPr>
          </a:p>
          <a:p>
            <a:endParaRPr lang="es-CL" b="1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Objetivos: </a:t>
            </a:r>
            <a:r>
              <a:rPr lang="es-ES" dirty="0" smtClean="0">
                <a:solidFill>
                  <a:srgbClr val="C00000"/>
                </a:solidFill>
              </a:rPr>
              <a:t>Difundir</a:t>
            </a:r>
            <a:r>
              <a:rPr lang="es-ES" dirty="0">
                <a:solidFill>
                  <a:srgbClr val="C00000"/>
                </a:solidFill>
              </a:rPr>
              <a:t>, explicar y sensibilizar a la comunidad respecto al plan de seguridad.</a:t>
            </a:r>
            <a:endParaRPr lang="es-CL" dirty="0">
              <a:solidFill>
                <a:srgbClr val="C00000"/>
              </a:solidFill>
            </a:endParaRPr>
          </a:p>
          <a:p>
            <a:endParaRPr lang="es-ES" b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Responsables: 	</a:t>
            </a:r>
            <a:r>
              <a:rPr lang="es-ES" dirty="0" smtClean="0">
                <a:solidFill>
                  <a:srgbClr val="C00000"/>
                </a:solidFill>
              </a:rPr>
              <a:t>Coordinadora </a:t>
            </a:r>
            <a:r>
              <a:rPr lang="es-ES" dirty="0">
                <a:solidFill>
                  <a:srgbClr val="C00000"/>
                </a:solidFill>
              </a:rPr>
              <a:t>de Disciplina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	Profesores </a:t>
            </a:r>
            <a:r>
              <a:rPr lang="es-ES" dirty="0">
                <a:solidFill>
                  <a:srgbClr val="C00000"/>
                </a:solidFill>
              </a:rPr>
              <a:t>(as) jefes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	Paradocentes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		Equipo </a:t>
            </a:r>
            <a:r>
              <a:rPr lang="es-ES" dirty="0">
                <a:solidFill>
                  <a:srgbClr val="C00000"/>
                </a:solidFill>
              </a:rPr>
              <a:t>de seguridad de alumnos (as)</a:t>
            </a:r>
            <a:endParaRPr lang="es-CL" dirty="0">
              <a:solidFill>
                <a:srgbClr val="C00000"/>
              </a:solidFill>
            </a:endParaRPr>
          </a:p>
          <a:p>
            <a:endParaRPr lang="es-ES" b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Participantes: 	</a:t>
            </a:r>
            <a:r>
              <a:rPr lang="es-ES" dirty="0" smtClean="0">
                <a:solidFill>
                  <a:srgbClr val="C00000"/>
                </a:solidFill>
              </a:rPr>
              <a:t>Comunidad </a:t>
            </a:r>
            <a:r>
              <a:rPr lang="es-ES" dirty="0">
                <a:solidFill>
                  <a:srgbClr val="C00000"/>
                </a:solidFill>
              </a:rPr>
              <a:t>educativa.</a:t>
            </a:r>
            <a:endParaRPr lang="es-CL" dirty="0">
              <a:solidFill>
                <a:srgbClr val="C00000"/>
              </a:solidFill>
            </a:endParaRPr>
          </a:p>
          <a:p>
            <a:endParaRPr lang="es-ES" b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Meta: 		</a:t>
            </a:r>
            <a:r>
              <a:rPr lang="es-ES" dirty="0" smtClean="0">
                <a:solidFill>
                  <a:srgbClr val="C00000"/>
                </a:solidFill>
              </a:rPr>
              <a:t>Que </a:t>
            </a:r>
            <a:r>
              <a:rPr lang="es-ES" dirty="0">
                <a:solidFill>
                  <a:srgbClr val="C00000"/>
                </a:solidFill>
              </a:rPr>
              <a:t>la comunidad educativa conozca el plan de seguridad y las zonas de </a:t>
            </a:r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>
                <a:solidFill>
                  <a:srgbClr val="C00000"/>
                </a:solidFill>
              </a:rPr>
              <a:t>	</a:t>
            </a:r>
            <a:r>
              <a:rPr lang="es-ES" dirty="0" smtClean="0">
                <a:solidFill>
                  <a:srgbClr val="C00000"/>
                </a:solidFill>
              </a:rPr>
              <a:t>	seguridad </a:t>
            </a:r>
            <a:r>
              <a:rPr lang="es-ES" dirty="0">
                <a:solidFill>
                  <a:srgbClr val="C00000"/>
                </a:solidFill>
              </a:rPr>
              <a:t>que les corresponden de acuerdo a su ubicación.</a:t>
            </a:r>
            <a:endParaRPr lang="es-CL" dirty="0">
              <a:solidFill>
                <a:srgbClr val="C00000"/>
              </a:solidFill>
            </a:endParaRPr>
          </a:p>
          <a:p>
            <a:endParaRPr lang="es-ES" b="1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ES" b="1" dirty="0" smtClean="0">
                <a:solidFill>
                  <a:srgbClr val="C00000"/>
                </a:solidFill>
              </a:rPr>
              <a:t>Recursos materiales: </a:t>
            </a:r>
            <a:r>
              <a:rPr lang="es-ES" dirty="0" smtClean="0">
                <a:solidFill>
                  <a:srgbClr val="C00000"/>
                </a:solidFill>
              </a:rPr>
              <a:t>Sala </a:t>
            </a:r>
            <a:r>
              <a:rPr lang="es-ES" dirty="0">
                <a:solidFill>
                  <a:srgbClr val="C00000"/>
                </a:solidFill>
              </a:rPr>
              <a:t>de clases proyector, computador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  <a:endParaRPr lang="es-C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5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75811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022" y="112843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247605" y="745890"/>
            <a:ext cx="856445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C00000"/>
                </a:solidFill>
              </a:rPr>
              <a:t>ANTECEDENTES </a:t>
            </a:r>
            <a:r>
              <a:rPr lang="es-ES" sz="2000" b="1" dirty="0" smtClean="0">
                <a:solidFill>
                  <a:srgbClr val="C00000"/>
                </a:solidFill>
              </a:rPr>
              <a:t>GENERALES </a:t>
            </a:r>
            <a:endParaRPr lang="es-ES" sz="1200" b="1" dirty="0" smtClean="0">
              <a:solidFill>
                <a:srgbClr val="C00000"/>
              </a:solidFill>
            </a:endParaRPr>
          </a:p>
          <a:p>
            <a:endParaRPr lang="es-CL" sz="1000" dirty="0">
              <a:solidFill>
                <a:srgbClr val="C00000"/>
              </a:solidFill>
            </a:endParaRPr>
          </a:p>
          <a:p>
            <a:r>
              <a:rPr lang="es-ES" sz="2000" b="1" dirty="0" smtClean="0">
                <a:solidFill>
                  <a:srgbClr val="C00000"/>
                </a:solidFill>
              </a:rPr>
              <a:t>Matrícula 2023:</a:t>
            </a:r>
            <a:r>
              <a:rPr lang="es-ES" sz="2000" dirty="0" smtClean="0">
                <a:solidFill>
                  <a:srgbClr val="C00000"/>
                </a:solidFill>
              </a:rPr>
              <a:t> 925 </a:t>
            </a:r>
            <a:r>
              <a:rPr lang="es-ES" sz="2000" dirty="0">
                <a:solidFill>
                  <a:srgbClr val="C00000"/>
                </a:solidFill>
              </a:rPr>
              <a:t>alumnos (as) </a:t>
            </a:r>
            <a:r>
              <a:rPr lang="es-ES" sz="2000" dirty="0" smtClean="0">
                <a:solidFill>
                  <a:srgbClr val="C00000"/>
                </a:solidFill>
              </a:rPr>
              <a:t>a la fecha. </a:t>
            </a:r>
          </a:p>
          <a:p>
            <a:r>
              <a:rPr lang="es-ES" sz="2000" b="1" dirty="0" smtClean="0">
                <a:solidFill>
                  <a:srgbClr val="C00000"/>
                </a:solidFill>
              </a:rPr>
              <a:t>Personal Docente Directivo: </a:t>
            </a:r>
            <a:r>
              <a:rPr lang="es-ES" sz="2000" dirty="0" smtClean="0">
                <a:solidFill>
                  <a:srgbClr val="C00000"/>
                </a:solidFill>
              </a:rPr>
              <a:t>5 Personas</a:t>
            </a:r>
          </a:p>
          <a:p>
            <a:r>
              <a:rPr lang="es-ES" sz="2000" b="1" dirty="0" smtClean="0">
                <a:solidFill>
                  <a:srgbClr val="C00000"/>
                </a:solidFill>
              </a:rPr>
              <a:t>Personal Docente:  </a:t>
            </a:r>
            <a:r>
              <a:rPr lang="es-ES" sz="2000" dirty="0" smtClean="0">
                <a:solidFill>
                  <a:srgbClr val="C00000"/>
                </a:solidFill>
              </a:rPr>
              <a:t>51 personas</a:t>
            </a:r>
          </a:p>
          <a:p>
            <a:r>
              <a:rPr lang="es-ES" sz="2000" b="1" dirty="0" smtClean="0">
                <a:solidFill>
                  <a:srgbClr val="C00000"/>
                </a:solidFill>
              </a:rPr>
              <a:t>Personal Administrativo: </a:t>
            </a:r>
            <a:r>
              <a:rPr lang="es-ES" sz="2000" dirty="0" smtClean="0">
                <a:solidFill>
                  <a:srgbClr val="C00000"/>
                </a:solidFill>
              </a:rPr>
              <a:t>31 personas		Personal Total: 87 Personas</a:t>
            </a:r>
          </a:p>
          <a:p>
            <a:r>
              <a:rPr lang="es-ES" sz="2000" dirty="0">
                <a:solidFill>
                  <a:srgbClr val="C00000"/>
                </a:solidFill>
              </a:rPr>
              <a:t> </a:t>
            </a:r>
            <a:endParaRPr lang="es-CL" sz="2000" dirty="0">
              <a:solidFill>
                <a:srgbClr val="C00000"/>
              </a:solidFill>
            </a:endParaRPr>
          </a:p>
          <a:p>
            <a:endParaRPr lang="es-ES" sz="2000" dirty="0" smtClean="0">
              <a:solidFill>
                <a:srgbClr val="C00000"/>
              </a:solidFill>
            </a:endParaRPr>
          </a:p>
          <a:p>
            <a:r>
              <a:rPr lang="es-ES" sz="2000" b="1" dirty="0" smtClean="0">
                <a:solidFill>
                  <a:srgbClr val="C00000"/>
                </a:solidFill>
              </a:rPr>
              <a:t>Estructura de los Edificios: </a:t>
            </a:r>
          </a:p>
          <a:p>
            <a:endParaRPr lang="es-ES" sz="1100" dirty="0" smtClean="0">
              <a:solidFill>
                <a:srgbClr val="C00000"/>
              </a:solidFill>
            </a:endParaRPr>
          </a:p>
          <a:p>
            <a:pPr lvl="0"/>
            <a:r>
              <a:rPr lang="es-ES" sz="2000" b="1" dirty="0" smtClean="0">
                <a:solidFill>
                  <a:srgbClr val="C00000"/>
                </a:solidFill>
              </a:rPr>
              <a:t>Edificio A </a:t>
            </a:r>
            <a:r>
              <a:rPr lang="es-ES" sz="2000" dirty="0" smtClean="0">
                <a:solidFill>
                  <a:srgbClr val="C00000"/>
                </a:solidFill>
              </a:rPr>
              <a:t>- </a:t>
            </a:r>
            <a:r>
              <a:rPr lang="es-ES" dirty="0" smtClean="0">
                <a:solidFill>
                  <a:srgbClr val="C00000"/>
                </a:solidFill>
              </a:rPr>
              <a:t>Sector Administración: Recepción, tesorería, Secretaría, Dirección, Salas de Clases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sz="2000" b="1" dirty="0" smtClean="0">
                <a:solidFill>
                  <a:srgbClr val="C00000"/>
                </a:solidFill>
              </a:rPr>
              <a:t>Edificio B </a:t>
            </a:r>
            <a:r>
              <a:rPr lang="es-ES" sz="2000" dirty="0" smtClean="0">
                <a:solidFill>
                  <a:srgbClr val="C00000"/>
                </a:solidFill>
              </a:rPr>
              <a:t>- </a:t>
            </a:r>
            <a:r>
              <a:rPr lang="es-ES" dirty="0" smtClean="0">
                <a:solidFill>
                  <a:srgbClr val="C00000"/>
                </a:solidFill>
              </a:rPr>
              <a:t>Sector Biblioteca: Capilla, Oficinas, Sala de Computación, Salas de Clases.</a:t>
            </a:r>
            <a:endParaRPr lang="es-CL" sz="2000" dirty="0">
              <a:solidFill>
                <a:srgbClr val="C00000"/>
              </a:solidFill>
            </a:endParaRPr>
          </a:p>
          <a:p>
            <a:pPr lvl="0"/>
            <a:r>
              <a:rPr lang="es-ES" sz="2000" b="1" dirty="0" smtClean="0">
                <a:solidFill>
                  <a:srgbClr val="C00000"/>
                </a:solidFill>
              </a:rPr>
              <a:t>Edificio C </a:t>
            </a:r>
            <a:r>
              <a:rPr lang="es-ES" sz="2000" dirty="0" smtClean="0">
                <a:solidFill>
                  <a:srgbClr val="C00000"/>
                </a:solidFill>
              </a:rPr>
              <a:t>- </a:t>
            </a:r>
            <a:r>
              <a:rPr lang="es-ES" dirty="0" smtClean="0">
                <a:solidFill>
                  <a:srgbClr val="C00000"/>
                </a:solidFill>
              </a:rPr>
              <a:t>Sector Casino: Salón, Salas de Profesores, Salas de Clases, Paradocentes.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sz="2000" b="1" dirty="0" smtClean="0">
                <a:solidFill>
                  <a:srgbClr val="C00000"/>
                </a:solidFill>
              </a:rPr>
              <a:t>Edificio D </a:t>
            </a:r>
            <a:r>
              <a:rPr lang="es-ES" sz="2000" dirty="0" smtClean="0">
                <a:solidFill>
                  <a:srgbClr val="C00000"/>
                </a:solidFill>
              </a:rPr>
              <a:t>– </a:t>
            </a:r>
            <a:r>
              <a:rPr lang="es-ES" dirty="0" smtClean="0">
                <a:solidFill>
                  <a:srgbClr val="C00000"/>
                </a:solidFill>
              </a:rPr>
              <a:t>Sala de </a:t>
            </a:r>
            <a:r>
              <a:rPr lang="es-ES" dirty="0" err="1" smtClean="0">
                <a:solidFill>
                  <a:srgbClr val="C00000"/>
                </a:solidFill>
              </a:rPr>
              <a:t>Musica</a:t>
            </a:r>
            <a:r>
              <a:rPr lang="es-ES" dirty="0" smtClean="0">
                <a:solidFill>
                  <a:srgbClr val="C00000"/>
                </a:solidFill>
              </a:rPr>
              <a:t>, Baño y Camarines Damas.</a:t>
            </a:r>
            <a:endParaRPr lang="es-CL" dirty="0">
              <a:solidFill>
                <a:srgbClr val="C00000"/>
              </a:solidFill>
            </a:endParaRPr>
          </a:p>
          <a:p>
            <a:pPr lvl="0"/>
            <a:r>
              <a:rPr lang="es-ES" sz="2000" b="1" dirty="0" smtClean="0">
                <a:solidFill>
                  <a:srgbClr val="C00000"/>
                </a:solidFill>
              </a:rPr>
              <a:t>Edificio E </a:t>
            </a:r>
            <a:r>
              <a:rPr lang="es-ES" sz="2000" dirty="0" smtClean="0">
                <a:solidFill>
                  <a:srgbClr val="C00000"/>
                </a:solidFill>
              </a:rPr>
              <a:t>– </a:t>
            </a:r>
            <a:r>
              <a:rPr lang="es-ES" dirty="0" err="1" smtClean="0">
                <a:solidFill>
                  <a:srgbClr val="C00000"/>
                </a:solidFill>
              </a:rPr>
              <a:t>Kinder</a:t>
            </a:r>
            <a:r>
              <a:rPr lang="es-ES" dirty="0" smtClean="0">
                <a:solidFill>
                  <a:srgbClr val="C00000"/>
                </a:solidFill>
              </a:rPr>
              <a:t>, </a:t>
            </a:r>
            <a:r>
              <a:rPr lang="es-ES" dirty="0" err="1" smtClean="0">
                <a:solidFill>
                  <a:srgbClr val="C00000"/>
                </a:solidFill>
              </a:rPr>
              <a:t>Eq</a:t>
            </a:r>
            <a:r>
              <a:rPr lang="es-ES" dirty="0" smtClean="0">
                <a:solidFill>
                  <a:srgbClr val="C00000"/>
                </a:solidFill>
              </a:rPr>
              <a:t>. Psicoeducativo, Sala de Profesores </a:t>
            </a:r>
            <a:r>
              <a:rPr lang="es-ES" dirty="0" err="1" smtClean="0">
                <a:solidFill>
                  <a:srgbClr val="C00000"/>
                </a:solidFill>
              </a:rPr>
              <a:t>E.Básica</a:t>
            </a:r>
            <a:r>
              <a:rPr lang="es-ES" dirty="0" smtClean="0">
                <a:solidFill>
                  <a:srgbClr val="C00000"/>
                </a:solidFill>
              </a:rPr>
              <a:t>.</a:t>
            </a:r>
          </a:p>
          <a:p>
            <a:pPr lvl="0"/>
            <a:endParaRPr lang="es-ES" dirty="0">
              <a:solidFill>
                <a:srgbClr val="C00000"/>
              </a:solidFill>
            </a:endParaRPr>
          </a:p>
          <a:p>
            <a:pPr lvl="0"/>
            <a:r>
              <a:rPr lang="es-ES" dirty="0" smtClean="0">
                <a:solidFill>
                  <a:srgbClr val="C00000"/>
                </a:solidFill>
              </a:rPr>
              <a:t>Lámina.</a:t>
            </a:r>
            <a:endParaRPr lang="es-CL" dirty="0">
              <a:solidFill>
                <a:srgbClr val="C00000"/>
              </a:solidFill>
            </a:endParaRPr>
          </a:p>
          <a:p>
            <a:endParaRPr lang="es-CL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33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" y="404390"/>
            <a:ext cx="9126224" cy="6049219"/>
          </a:xfrm>
          <a:prstGeom prst="rect">
            <a:avLst/>
          </a:prstGeom>
        </p:spPr>
      </p:pic>
      <p:cxnSp>
        <p:nvCxnSpPr>
          <p:cNvPr id="10" name="Conector recto 9"/>
          <p:cNvCxnSpPr/>
          <p:nvPr/>
        </p:nvCxnSpPr>
        <p:spPr>
          <a:xfrm flipV="1">
            <a:off x="0" y="275811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780" y="141575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4"/>
              </a:rPr>
              <a:t>Descargue plan completo, pinche aquí</a:t>
            </a:r>
            <a:endParaRPr lang="es-CL" sz="1600"/>
          </a:p>
        </p:txBody>
      </p:sp>
    </p:spTree>
    <p:extLst>
      <p:ext uri="{BB962C8B-B14F-4D97-AF65-F5344CB8AC3E}">
        <p14:creationId xmlns:p14="http://schemas.microsoft.com/office/powerpoint/2010/main" val="8196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410" y="157920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83210" y="524114"/>
            <a:ext cx="856445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C00000"/>
                </a:solidFill>
              </a:rPr>
              <a:t>CAPACIDADES Y </a:t>
            </a:r>
            <a:r>
              <a:rPr lang="es-ES" sz="2000" b="1" dirty="0" smtClean="0">
                <a:solidFill>
                  <a:srgbClr val="C00000"/>
                </a:solidFill>
              </a:rPr>
              <a:t>RECURSOS</a:t>
            </a:r>
            <a:endParaRPr lang="es-ES" sz="1100" b="1" dirty="0" smtClean="0">
              <a:solidFill>
                <a:srgbClr val="C00000"/>
              </a:solidFill>
            </a:endParaRPr>
          </a:p>
          <a:p>
            <a:pPr lvl="0"/>
            <a:endParaRPr lang="es-ES" sz="1200" dirty="0" smtClean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Sistemas </a:t>
            </a:r>
            <a:r>
              <a:rPr lang="es-ES" sz="2000" dirty="0">
                <a:solidFill>
                  <a:srgbClr val="C00000"/>
                </a:solidFill>
              </a:rPr>
              <a:t>contra-incendios (Extintores y Red </a:t>
            </a:r>
            <a:r>
              <a:rPr lang="es-ES" sz="2000" dirty="0" smtClean="0">
                <a:solidFill>
                  <a:srgbClr val="C00000"/>
                </a:solidFill>
              </a:rPr>
              <a:t>húmeda)</a:t>
            </a: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Equipamiento </a:t>
            </a:r>
            <a:r>
              <a:rPr lang="es-ES" sz="2000" dirty="0">
                <a:solidFill>
                  <a:srgbClr val="C00000"/>
                </a:solidFill>
              </a:rPr>
              <a:t>de primeros auxilios y personas capacitadas.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CL" sz="2000" dirty="0" smtClean="0">
                <a:solidFill>
                  <a:srgbClr val="C00000"/>
                </a:solidFill>
              </a:rPr>
              <a:t>Señalizaciones y plan de evacuación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Zona de </a:t>
            </a:r>
            <a:r>
              <a:rPr lang="es-ES" sz="2000" dirty="0">
                <a:solidFill>
                  <a:srgbClr val="C00000"/>
                </a:solidFill>
              </a:rPr>
              <a:t>seguridad.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sz="2000" dirty="0">
                <a:solidFill>
                  <a:srgbClr val="C00000"/>
                </a:solidFill>
              </a:rPr>
              <a:t> 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sz="2000" b="1" dirty="0" smtClean="0">
                <a:solidFill>
                  <a:srgbClr val="C00000"/>
                </a:solidFill>
              </a:rPr>
              <a:t>AMENAZAS</a:t>
            </a:r>
            <a:r>
              <a:rPr lang="es-ES" sz="2000" b="1" dirty="0">
                <a:solidFill>
                  <a:srgbClr val="C00000"/>
                </a:solidFill>
              </a:rPr>
              <a:t> </a:t>
            </a:r>
            <a:endParaRPr lang="es-CL" sz="2000" dirty="0">
              <a:solidFill>
                <a:srgbClr val="C00000"/>
              </a:solidFill>
            </a:endParaRPr>
          </a:p>
          <a:p>
            <a:pPr lvl="0"/>
            <a:endParaRPr lang="es-ES" sz="1200" dirty="0" smtClean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rgbClr val="C00000"/>
                </a:solidFill>
              </a:rPr>
              <a:t>Sísmica </a:t>
            </a:r>
            <a:r>
              <a:rPr lang="es-ES" sz="2000" dirty="0">
                <a:solidFill>
                  <a:srgbClr val="C00000"/>
                </a:solidFill>
              </a:rPr>
              <a:t>y Tsunami,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rgbClr val="C00000"/>
                </a:solidFill>
              </a:rPr>
              <a:t>Antrópica, (</a:t>
            </a:r>
            <a:r>
              <a:rPr lang="es-ES" sz="2000" dirty="0" smtClean="0">
                <a:solidFill>
                  <a:srgbClr val="C00000"/>
                </a:solidFill>
              </a:rPr>
              <a:t>Delincuencia, Robo </a:t>
            </a:r>
            <a:r>
              <a:rPr lang="es-ES" sz="2000" dirty="0">
                <a:solidFill>
                  <a:srgbClr val="C00000"/>
                </a:solidFill>
              </a:rPr>
              <a:t>por sorpresa, </a:t>
            </a:r>
            <a:r>
              <a:rPr lang="es-ES" sz="2000" dirty="0" err="1">
                <a:solidFill>
                  <a:srgbClr val="C00000"/>
                </a:solidFill>
              </a:rPr>
              <a:t>Microtráfico</a:t>
            </a:r>
            <a:r>
              <a:rPr lang="es-ES" sz="2000" dirty="0">
                <a:solidFill>
                  <a:srgbClr val="C00000"/>
                </a:solidFill>
              </a:rPr>
              <a:t>, alto tránsito vehicular, Disturbios y Desorden civil.)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rgbClr val="C00000"/>
                </a:solidFill>
              </a:rPr>
              <a:t>Incendio estructural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sz="2000" dirty="0">
                <a:solidFill>
                  <a:srgbClr val="C00000"/>
                </a:solidFill>
              </a:rPr>
              <a:t> 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sz="2000" b="1" dirty="0">
                <a:solidFill>
                  <a:srgbClr val="C00000"/>
                </a:solidFill>
              </a:rPr>
              <a:t>VULNERABILIDADES</a:t>
            </a:r>
            <a:endParaRPr lang="es-CL" sz="2000" b="1" dirty="0">
              <a:solidFill>
                <a:srgbClr val="C00000"/>
              </a:solidFill>
            </a:endParaRPr>
          </a:p>
          <a:p>
            <a:endParaRPr lang="es-ES" sz="1200" b="1" dirty="0">
              <a:solidFill>
                <a:srgbClr val="C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rgbClr val="C00000"/>
                </a:solidFill>
              </a:rPr>
              <a:t>Calle </a:t>
            </a:r>
            <a:r>
              <a:rPr lang="es-ES" sz="2000" dirty="0">
                <a:solidFill>
                  <a:srgbClr val="C00000"/>
                </a:solidFill>
              </a:rPr>
              <a:t>Colón, </a:t>
            </a:r>
            <a:r>
              <a:rPr lang="es-ES" sz="2000" dirty="0" smtClean="0">
                <a:solidFill>
                  <a:srgbClr val="C00000"/>
                </a:solidFill>
              </a:rPr>
              <a:t>Calle Uruguay: alto </a:t>
            </a:r>
            <a:r>
              <a:rPr lang="es-ES" sz="2000" dirty="0">
                <a:solidFill>
                  <a:srgbClr val="C00000"/>
                </a:solidFill>
              </a:rPr>
              <a:t>flujo vehicular (Transporte público y particular)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rgbClr val="C00000"/>
                </a:solidFill>
              </a:rPr>
              <a:t>Zona de </a:t>
            </a:r>
            <a:r>
              <a:rPr lang="es-ES" sz="2000" dirty="0">
                <a:solidFill>
                  <a:srgbClr val="C00000"/>
                </a:solidFill>
              </a:rPr>
              <a:t>evacuación, ante amenaza tsunami.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rgbClr val="C00000"/>
                </a:solidFill>
              </a:rPr>
              <a:t>Local comercial de venta de bebidas alcohólicas en </a:t>
            </a:r>
            <a:r>
              <a:rPr lang="es-ES" sz="2000" dirty="0" smtClean="0">
                <a:solidFill>
                  <a:srgbClr val="C00000"/>
                </a:solidFill>
              </a:rPr>
              <a:t>el sector</a:t>
            </a:r>
            <a:endParaRPr lang="es-CL" sz="1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23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410" y="157920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83210" y="524114"/>
            <a:ext cx="881758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C00000"/>
                </a:solidFill>
              </a:rPr>
              <a:t>ACTA DE CONSTITUCIÓN DEL COMITÉ DE SEGURIDAD ESCOLAR</a:t>
            </a:r>
            <a:endParaRPr lang="es-CL" sz="2000" b="1" dirty="0">
              <a:solidFill>
                <a:srgbClr val="C00000"/>
              </a:solidFill>
            </a:endParaRPr>
          </a:p>
          <a:p>
            <a:r>
              <a:rPr lang="es-ES" sz="2000" b="1" dirty="0">
                <a:solidFill>
                  <a:srgbClr val="C00000"/>
                </a:solidFill>
              </a:rPr>
              <a:t> 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sz="2000" b="1" dirty="0">
                <a:solidFill>
                  <a:srgbClr val="C00000"/>
                </a:solidFill>
              </a:rPr>
              <a:t>Rector/a: </a:t>
            </a:r>
            <a:r>
              <a:rPr lang="es-ES" sz="2000" dirty="0">
                <a:solidFill>
                  <a:srgbClr val="C00000"/>
                </a:solidFill>
              </a:rPr>
              <a:t>Carmen Barros </a:t>
            </a:r>
            <a:r>
              <a:rPr lang="es-ES" sz="2000" dirty="0" err="1">
                <a:solidFill>
                  <a:srgbClr val="C00000"/>
                </a:solidFill>
              </a:rPr>
              <a:t>Samith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sz="2000" b="1" dirty="0">
                <a:solidFill>
                  <a:srgbClr val="C00000"/>
                </a:solidFill>
              </a:rPr>
              <a:t>Coordinador/a de Seguridad Escolar: </a:t>
            </a:r>
            <a:r>
              <a:rPr lang="es-ES" sz="2000" dirty="0">
                <a:solidFill>
                  <a:srgbClr val="C00000"/>
                </a:solidFill>
              </a:rPr>
              <a:t>Karen Figueroa </a:t>
            </a:r>
            <a:r>
              <a:rPr lang="es-ES" sz="2000" dirty="0" err="1">
                <a:solidFill>
                  <a:srgbClr val="C00000"/>
                </a:solidFill>
              </a:rPr>
              <a:t>Filippi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sz="2000" b="1" dirty="0">
                <a:solidFill>
                  <a:srgbClr val="C00000"/>
                </a:solidFill>
              </a:rPr>
              <a:t>Fecha de constitución: </a:t>
            </a:r>
            <a:r>
              <a:rPr lang="es-ES" sz="2000" dirty="0">
                <a:solidFill>
                  <a:srgbClr val="C00000"/>
                </a:solidFill>
              </a:rPr>
              <a:t>marzo de 2019</a:t>
            </a:r>
            <a:endParaRPr lang="es-CL" sz="2000" dirty="0">
              <a:solidFill>
                <a:srgbClr val="C00000"/>
              </a:solidFill>
            </a:endParaRPr>
          </a:p>
          <a:p>
            <a:endParaRPr lang="es-CL" sz="1600" dirty="0" smtClean="0">
              <a:solidFill>
                <a:srgbClr val="C00000"/>
              </a:solidFill>
            </a:endParaRPr>
          </a:p>
          <a:p>
            <a:endParaRPr lang="es-CL" sz="1600" dirty="0" smtClean="0">
              <a:solidFill>
                <a:srgbClr val="C00000"/>
              </a:solidFill>
            </a:endParaRPr>
          </a:p>
          <a:p>
            <a:endParaRPr lang="es-CL" sz="1600" dirty="0">
              <a:solidFill>
                <a:srgbClr val="C00000"/>
              </a:solidFill>
            </a:endParaRPr>
          </a:p>
          <a:p>
            <a:endParaRPr lang="es-CL" sz="1600" dirty="0" smtClean="0">
              <a:solidFill>
                <a:srgbClr val="C00000"/>
              </a:solidFill>
            </a:endParaRPr>
          </a:p>
          <a:p>
            <a:endParaRPr lang="es-CL" sz="1600" dirty="0">
              <a:solidFill>
                <a:srgbClr val="C00000"/>
              </a:solidFill>
            </a:endParaRPr>
          </a:p>
          <a:p>
            <a:endParaRPr lang="es-CL" sz="1600" dirty="0" smtClean="0">
              <a:solidFill>
                <a:srgbClr val="C00000"/>
              </a:solidFill>
            </a:endParaRPr>
          </a:p>
          <a:p>
            <a:endParaRPr lang="es-CL" sz="1600" dirty="0">
              <a:solidFill>
                <a:srgbClr val="C00000"/>
              </a:solidFill>
            </a:endParaRPr>
          </a:p>
          <a:p>
            <a:endParaRPr lang="es-CL" sz="1600" dirty="0" smtClean="0">
              <a:solidFill>
                <a:srgbClr val="C00000"/>
              </a:solidFill>
            </a:endParaRPr>
          </a:p>
          <a:p>
            <a:endParaRPr lang="es-CL" sz="1600" dirty="0">
              <a:solidFill>
                <a:srgbClr val="C00000"/>
              </a:solidFill>
            </a:endParaRPr>
          </a:p>
          <a:p>
            <a:endParaRPr lang="es-CL" sz="1600" dirty="0" smtClean="0">
              <a:solidFill>
                <a:srgbClr val="C00000"/>
              </a:solidFill>
            </a:endParaRPr>
          </a:p>
          <a:p>
            <a:endParaRPr lang="es-CL" sz="1600" dirty="0">
              <a:solidFill>
                <a:srgbClr val="C00000"/>
              </a:solidFill>
            </a:endParaRPr>
          </a:p>
          <a:p>
            <a:endParaRPr lang="es-CL" sz="1600" dirty="0" smtClean="0">
              <a:solidFill>
                <a:srgbClr val="C00000"/>
              </a:solidFill>
            </a:endParaRPr>
          </a:p>
          <a:p>
            <a:endParaRPr lang="es-CL" sz="1600" dirty="0">
              <a:solidFill>
                <a:srgbClr val="C00000"/>
              </a:solidFill>
            </a:endParaRPr>
          </a:p>
          <a:p>
            <a:endParaRPr lang="es-CL" sz="1600" dirty="0" smtClean="0">
              <a:solidFill>
                <a:srgbClr val="C00000"/>
              </a:solidFill>
            </a:endParaRPr>
          </a:p>
          <a:p>
            <a:endParaRPr lang="es-CL" sz="1600" dirty="0">
              <a:solidFill>
                <a:srgbClr val="C00000"/>
              </a:solidFill>
            </a:endParaRPr>
          </a:p>
          <a:p>
            <a:endParaRPr lang="es-CL" sz="1600" dirty="0">
              <a:solidFill>
                <a:srgbClr val="C00000"/>
              </a:solidFill>
            </a:endParaRPr>
          </a:p>
          <a:p>
            <a:endParaRPr lang="es-CL" sz="1600" dirty="0">
              <a:solidFill>
                <a:srgbClr val="C00000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0665"/>
              </p:ext>
            </p:extLst>
          </p:nvPr>
        </p:nvGraphicFramePr>
        <p:xfrm>
          <a:off x="263855" y="2615100"/>
          <a:ext cx="8558172" cy="2742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724"/>
                <a:gridCol w="2852724"/>
                <a:gridCol w="2852724"/>
              </a:tblGrid>
              <a:tr h="457085">
                <a:tc>
                  <a:txBody>
                    <a:bodyPr/>
                    <a:lstStyle/>
                    <a:p>
                      <a:r>
                        <a:rPr lang="es-CL" dirty="0" smtClean="0"/>
                        <a:t>Nombre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Cargo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Responsabilidad</a:t>
                      </a:r>
                      <a:endParaRPr lang="es-CL" dirty="0"/>
                    </a:p>
                  </a:txBody>
                  <a:tcPr/>
                </a:tc>
              </a:tr>
              <a:tr h="457085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Carmen Barros </a:t>
                      </a:r>
                      <a:r>
                        <a:rPr lang="es-CL" dirty="0" err="1" smtClean="0">
                          <a:solidFill>
                            <a:srgbClr val="C00000"/>
                          </a:solidFill>
                        </a:rPr>
                        <a:t>Samith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Rectora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Responsable Legal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57085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Julia Linares Estay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Vicerrectora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2°</a:t>
                      </a:r>
                      <a:r>
                        <a:rPr lang="es-CL" baseline="0" dirty="0" smtClean="0">
                          <a:solidFill>
                            <a:srgbClr val="C00000"/>
                          </a:solidFill>
                        </a:rPr>
                        <a:t> Responsable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57085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Karen Figueroa </a:t>
                      </a:r>
                      <a:r>
                        <a:rPr lang="es-CL" dirty="0" err="1" smtClean="0">
                          <a:solidFill>
                            <a:srgbClr val="C00000"/>
                          </a:solidFill>
                        </a:rPr>
                        <a:t>Filippi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Coordinadora Disciplinaria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Coordinadora de Seguridad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57085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María</a:t>
                      </a:r>
                      <a:r>
                        <a:rPr lang="es-CL" baseline="0" dirty="0" smtClean="0">
                          <a:solidFill>
                            <a:srgbClr val="C00000"/>
                          </a:solidFill>
                        </a:rPr>
                        <a:t> José Jerez Pimentel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Coordinadora Académica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Apoyo en Evacuación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57085"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Jorge</a:t>
                      </a:r>
                      <a:r>
                        <a:rPr lang="es-CL" baseline="0" dirty="0" smtClean="0">
                          <a:solidFill>
                            <a:srgbClr val="C00000"/>
                          </a:solidFill>
                        </a:rPr>
                        <a:t> Guajardo Santana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Paradocente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err="1" smtClean="0">
                          <a:solidFill>
                            <a:srgbClr val="C00000"/>
                          </a:solidFill>
                        </a:rPr>
                        <a:t>Lider</a:t>
                      </a:r>
                      <a:r>
                        <a:rPr lang="es-CL" dirty="0" smtClean="0">
                          <a:solidFill>
                            <a:srgbClr val="C00000"/>
                          </a:solidFill>
                        </a:rPr>
                        <a:t> de </a:t>
                      </a:r>
                      <a:r>
                        <a:rPr lang="es-CL" dirty="0" err="1" smtClean="0">
                          <a:solidFill>
                            <a:srgbClr val="C00000"/>
                          </a:solidFill>
                        </a:rPr>
                        <a:t>Evaciación</a:t>
                      </a:r>
                      <a:endParaRPr lang="es-CL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7212168" y="6045046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 smtClean="0">
                <a:hlinkClick r:id="rId4" action="ppaction://hlinksldjump"/>
              </a:rPr>
              <a:t>Menú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4697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410" y="157920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83210" y="524114"/>
            <a:ext cx="856445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C00000"/>
                </a:solidFill>
              </a:rPr>
              <a:t>SISTEMAS DE ALERTA EXTERNA</a:t>
            </a:r>
          </a:p>
          <a:p>
            <a:endParaRPr lang="es-CL" sz="1200" b="1" dirty="0" smtClean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Sistema </a:t>
            </a:r>
            <a:r>
              <a:rPr lang="es-ES" sz="2000" dirty="0">
                <a:solidFill>
                  <a:srgbClr val="C00000"/>
                </a:solidFill>
              </a:rPr>
              <a:t>auditivo de sirenas del Cuerpo de Bomberos de Valparaíso (Incendio y Tsunami)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SAE (Sistema de Alerta de Emergencia) celulares</a:t>
            </a:r>
            <a:r>
              <a:rPr lang="es-ES" sz="2000" dirty="0">
                <a:solidFill>
                  <a:srgbClr val="C00000"/>
                </a:solidFill>
              </a:rPr>
              <a:t>.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C00000"/>
                </a:solidFill>
              </a:rPr>
              <a:t>Medios de comunicación acreditados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C00000"/>
                </a:solidFill>
              </a:rPr>
              <a:t>Redes sociales de instituciones de emergencia (ONEMI, SHOA)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C00000"/>
                </a:solidFill>
              </a:rPr>
              <a:t>Análisis e interpretación de características de los eventos (ej. sismo que no permite mantenerse de pie, gases y humo en el ambiente etc</a:t>
            </a:r>
            <a:r>
              <a:rPr lang="es-ES" sz="2000" dirty="0" smtClean="0">
                <a:solidFill>
                  <a:srgbClr val="C00000"/>
                </a:solidFill>
              </a:rPr>
              <a:t>.</a:t>
            </a:r>
          </a:p>
          <a:p>
            <a:pPr lvl="0"/>
            <a:endParaRPr lang="es-ES" sz="2000" dirty="0" smtClean="0">
              <a:solidFill>
                <a:srgbClr val="C00000"/>
              </a:solidFill>
            </a:endParaRPr>
          </a:p>
          <a:p>
            <a:r>
              <a:rPr lang="es-ES" sz="2000" b="1" dirty="0">
                <a:solidFill>
                  <a:srgbClr val="C00000"/>
                </a:solidFill>
              </a:rPr>
              <a:t>SISTEMA DE ALARMA INTERNO</a:t>
            </a:r>
            <a:endParaRPr lang="es-CL" sz="2000" b="1" dirty="0">
              <a:solidFill>
                <a:srgbClr val="C00000"/>
              </a:solidFill>
            </a:endParaRPr>
          </a:p>
          <a:p>
            <a:r>
              <a:rPr lang="es-ES" sz="2000" b="1" dirty="0">
                <a:solidFill>
                  <a:srgbClr val="C00000"/>
                </a:solidFill>
              </a:rPr>
              <a:t> 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 smtClean="0">
                <a:solidFill>
                  <a:srgbClr val="C00000"/>
                </a:solidFill>
              </a:rPr>
              <a:t>1ª </a:t>
            </a:r>
            <a:r>
              <a:rPr lang="es-ES" sz="2000" dirty="0">
                <a:solidFill>
                  <a:srgbClr val="C00000"/>
                </a:solidFill>
              </a:rPr>
              <a:t>Repique de campana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C00000"/>
                </a:solidFill>
              </a:rPr>
              <a:t>2ª Megáfonos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r>
              <a:rPr lang="es-ES" sz="2000" dirty="0">
                <a:solidFill>
                  <a:srgbClr val="C00000"/>
                </a:solidFill>
              </a:rPr>
              <a:t>3ª Silbatos</a:t>
            </a:r>
            <a:endParaRPr lang="es-CL" sz="2000" dirty="0">
              <a:solidFill>
                <a:srgbClr val="C00000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ü"/>
            </a:pPr>
            <a:endParaRPr lang="es-CL" sz="2000" dirty="0">
              <a:solidFill>
                <a:srgbClr val="C00000"/>
              </a:solidFill>
            </a:endParaRPr>
          </a:p>
          <a:p>
            <a:endParaRPr lang="es-CL" sz="1200" dirty="0"/>
          </a:p>
        </p:txBody>
      </p: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2661902" y="4825330"/>
            <a:ext cx="6338894" cy="1255931"/>
            <a:chOff x="1701" y="-1046"/>
            <a:chExt cx="9180" cy="2329"/>
          </a:xfrm>
        </p:grpSpPr>
        <p:sp>
          <p:nvSpPr>
            <p:cNvPr id="8" name="Freeform 87"/>
            <p:cNvSpPr>
              <a:spLocks/>
            </p:cNvSpPr>
            <p:nvPr/>
          </p:nvSpPr>
          <p:spPr bwMode="auto">
            <a:xfrm>
              <a:off x="1701" y="-991"/>
              <a:ext cx="9180" cy="2105"/>
            </a:xfrm>
            <a:custGeom>
              <a:avLst/>
              <a:gdLst>
                <a:gd name="T0" fmla="+- 0 9829 1701"/>
                <a:gd name="T1" fmla="*/ T0 w 9180"/>
                <a:gd name="T2" fmla="+- 0 -991 -991"/>
                <a:gd name="T3" fmla="*/ -991 h 2105"/>
                <a:gd name="T4" fmla="+- 0 9829 1701"/>
                <a:gd name="T5" fmla="*/ T4 w 9180"/>
                <a:gd name="T6" fmla="+- 0 -465 -991"/>
                <a:gd name="T7" fmla="*/ -465 h 2105"/>
                <a:gd name="T8" fmla="+- 0 1701 1701"/>
                <a:gd name="T9" fmla="*/ T8 w 9180"/>
                <a:gd name="T10" fmla="+- 0 -465 -991"/>
                <a:gd name="T11" fmla="*/ -465 h 2105"/>
                <a:gd name="T12" fmla="+- 0 1701 1701"/>
                <a:gd name="T13" fmla="*/ T12 w 9180"/>
                <a:gd name="T14" fmla="+- 0 587 -991"/>
                <a:gd name="T15" fmla="*/ 587 h 2105"/>
                <a:gd name="T16" fmla="+- 0 9829 1701"/>
                <a:gd name="T17" fmla="*/ T16 w 9180"/>
                <a:gd name="T18" fmla="+- 0 587 -991"/>
                <a:gd name="T19" fmla="*/ 587 h 2105"/>
                <a:gd name="T20" fmla="+- 0 9829 1701"/>
                <a:gd name="T21" fmla="*/ T20 w 9180"/>
                <a:gd name="T22" fmla="+- 0 1113 -991"/>
                <a:gd name="T23" fmla="*/ 1113 h 2105"/>
                <a:gd name="T24" fmla="+- 0 10881 1701"/>
                <a:gd name="T25" fmla="*/ T24 w 9180"/>
                <a:gd name="T26" fmla="+- 0 61 -991"/>
                <a:gd name="T27" fmla="*/ 61 h 2105"/>
                <a:gd name="T28" fmla="+- 0 9829 1701"/>
                <a:gd name="T29" fmla="*/ T28 w 9180"/>
                <a:gd name="T30" fmla="+- 0 -991 -991"/>
                <a:gd name="T31" fmla="*/ -991 h 210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9180" h="2105">
                  <a:moveTo>
                    <a:pt x="8128" y="0"/>
                  </a:moveTo>
                  <a:lnTo>
                    <a:pt x="8128" y="526"/>
                  </a:lnTo>
                  <a:lnTo>
                    <a:pt x="0" y="526"/>
                  </a:lnTo>
                  <a:lnTo>
                    <a:pt x="0" y="1578"/>
                  </a:lnTo>
                  <a:lnTo>
                    <a:pt x="8128" y="1578"/>
                  </a:lnTo>
                  <a:lnTo>
                    <a:pt x="8128" y="2104"/>
                  </a:lnTo>
                  <a:lnTo>
                    <a:pt x="9180" y="1052"/>
                  </a:lnTo>
                  <a:lnTo>
                    <a:pt x="8128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/>
            </a:p>
          </p:txBody>
        </p:sp>
        <p:sp>
          <p:nvSpPr>
            <p:cNvPr id="11" name="Freeform 86"/>
            <p:cNvSpPr>
              <a:spLocks/>
            </p:cNvSpPr>
            <p:nvPr/>
          </p:nvSpPr>
          <p:spPr bwMode="auto">
            <a:xfrm>
              <a:off x="2095" y="-1046"/>
              <a:ext cx="2466" cy="2329"/>
            </a:xfrm>
            <a:custGeom>
              <a:avLst/>
              <a:gdLst>
                <a:gd name="T0" fmla="+- 0 4329 1730"/>
                <a:gd name="T1" fmla="*/ T0 w 2987"/>
                <a:gd name="T2" fmla="+- 0 -1046 -1046"/>
                <a:gd name="T3" fmla="*/ -1046 h 2329"/>
                <a:gd name="T4" fmla="+- 0 2119 1730"/>
                <a:gd name="T5" fmla="*/ T4 w 2987"/>
                <a:gd name="T6" fmla="+- 0 -1046 -1046"/>
                <a:gd name="T7" fmla="*/ -1046 h 2329"/>
                <a:gd name="T8" fmla="+- 0 2040 1730"/>
                <a:gd name="T9" fmla="*/ T8 w 2987"/>
                <a:gd name="T10" fmla="+- 0 -1038 -1046"/>
                <a:gd name="T11" fmla="*/ -1038 h 2329"/>
                <a:gd name="T12" fmla="+- 0 1968 1730"/>
                <a:gd name="T13" fmla="*/ T12 w 2987"/>
                <a:gd name="T14" fmla="+- 0 -1015 -1046"/>
                <a:gd name="T15" fmla="*/ -1015 h 2329"/>
                <a:gd name="T16" fmla="+- 0 1902 1730"/>
                <a:gd name="T17" fmla="*/ T16 w 2987"/>
                <a:gd name="T18" fmla="+- 0 -979 -1046"/>
                <a:gd name="T19" fmla="*/ -979 h 2329"/>
                <a:gd name="T20" fmla="+- 0 1844 1730"/>
                <a:gd name="T21" fmla="*/ T20 w 2987"/>
                <a:gd name="T22" fmla="+- 0 -932 -1046"/>
                <a:gd name="T23" fmla="*/ -932 h 2329"/>
                <a:gd name="T24" fmla="+- 0 1797 1730"/>
                <a:gd name="T25" fmla="*/ T24 w 2987"/>
                <a:gd name="T26" fmla="+- 0 -874 -1046"/>
                <a:gd name="T27" fmla="*/ -874 h 2329"/>
                <a:gd name="T28" fmla="+- 0 1761 1730"/>
                <a:gd name="T29" fmla="*/ T28 w 2987"/>
                <a:gd name="T30" fmla="+- 0 -808 -1046"/>
                <a:gd name="T31" fmla="*/ -808 h 2329"/>
                <a:gd name="T32" fmla="+- 0 1738 1730"/>
                <a:gd name="T33" fmla="*/ T32 w 2987"/>
                <a:gd name="T34" fmla="+- 0 -736 -1046"/>
                <a:gd name="T35" fmla="*/ -736 h 2329"/>
                <a:gd name="T36" fmla="+- 0 1730 1730"/>
                <a:gd name="T37" fmla="*/ T36 w 2987"/>
                <a:gd name="T38" fmla="+- 0 -657 -1046"/>
                <a:gd name="T39" fmla="*/ -657 h 2329"/>
                <a:gd name="T40" fmla="+- 0 1730 1730"/>
                <a:gd name="T41" fmla="*/ T40 w 2987"/>
                <a:gd name="T42" fmla="+- 0 895 -1046"/>
                <a:gd name="T43" fmla="*/ 895 h 2329"/>
                <a:gd name="T44" fmla="+- 0 1738 1730"/>
                <a:gd name="T45" fmla="*/ T44 w 2987"/>
                <a:gd name="T46" fmla="+- 0 973 -1046"/>
                <a:gd name="T47" fmla="*/ 973 h 2329"/>
                <a:gd name="T48" fmla="+- 0 1761 1730"/>
                <a:gd name="T49" fmla="*/ T48 w 2987"/>
                <a:gd name="T50" fmla="+- 0 1046 -1046"/>
                <a:gd name="T51" fmla="*/ 1046 h 2329"/>
                <a:gd name="T52" fmla="+- 0 1797 1730"/>
                <a:gd name="T53" fmla="*/ T52 w 2987"/>
                <a:gd name="T54" fmla="+- 0 1112 -1046"/>
                <a:gd name="T55" fmla="*/ 1112 h 2329"/>
                <a:gd name="T56" fmla="+- 0 1844 1730"/>
                <a:gd name="T57" fmla="*/ T56 w 2987"/>
                <a:gd name="T58" fmla="+- 0 1170 -1046"/>
                <a:gd name="T59" fmla="*/ 1170 h 2329"/>
                <a:gd name="T60" fmla="+- 0 1902 1730"/>
                <a:gd name="T61" fmla="*/ T60 w 2987"/>
                <a:gd name="T62" fmla="+- 0 1217 -1046"/>
                <a:gd name="T63" fmla="*/ 1217 h 2329"/>
                <a:gd name="T64" fmla="+- 0 1968 1730"/>
                <a:gd name="T65" fmla="*/ T64 w 2987"/>
                <a:gd name="T66" fmla="+- 0 1253 -1046"/>
                <a:gd name="T67" fmla="*/ 1253 h 2329"/>
                <a:gd name="T68" fmla="+- 0 2040 1730"/>
                <a:gd name="T69" fmla="*/ T68 w 2987"/>
                <a:gd name="T70" fmla="+- 0 1276 -1046"/>
                <a:gd name="T71" fmla="*/ 1276 h 2329"/>
                <a:gd name="T72" fmla="+- 0 2119 1730"/>
                <a:gd name="T73" fmla="*/ T72 w 2987"/>
                <a:gd name="T74" fmla="+- 0 1283 -1046"/>
                <a:gd name="T75" fmla="*/ 1283 h 2329"/>
                <a:gd name="T76" fmla="+- 0 4329 1730"/>
                <a:gd name="T77" fmla="*/ T76 w 2987"/>
                <a:gd name="T78" fmla="+- 0 1283 -1046"/>
                <a:gd name="T79" fmla="*/ 1283 h 2329"/>
                <a:gd name="T80" fmla="+- 0 4407 1730"/>
                <a:gd name="T81" fmla="*/ T80 w 2987"/>
                <a:gd name="T82" fmla="+- 0 1276 -1046"/>
                <a:gd name="T83" fmla="*/ 1276 h 2329"/>
                <a:gd name="T84" fmla="+- 0 4480 1730"/>
                <a:gd name="T85" fmla="*/ T84 w 2987"/>
                <a:gd name="T86" fmla="+- 0 1253 -1046"/>
                <a:gd name="T87" fmla="*/ 1253 h 2329"/>
                <a:gd name="T88" fmla="+- 0 4546 1730"/>
                <a:gd name="T89" fmla="*/ T88 w 2987"/>
                <a:gd name="T90" fmla="+- 0 1217 -1046"/>
                <a:gd name="T91" fmla="*/ 1217 h 2329"/>
                <a:gd name="T92" fmla="+- 0 4603 1730"/>
                <a:gd name="T93" fmla="*/ T92 w 2987"/>
                <a:gd name="T94" fmla="+- 0 1170 -1046"/>
                <a:gd name="T95" fmla="*/ 1170 h 2329"/>
                <a:gd name="T96" fmla="+- 0 4651 1730"/>
                <a:gd name="T97" fmla="*/ T96 w 2987"/>
                <a:gd name="T98" fmla="+- 0 1112 -1046"/>
                <a:gd name="T99" fmla="*/ 1112 h 2329"/>
                <a:gd name="T100" fmla="+- 0 4686 1730"/>
                <a:gd name="T101" fmla="*/ T100 w 2987"/>
                <a:gd name="T102" fmla="+- 0 1046 -1046"/>
                <a:gd name="T103" fmla="*/ 1046 h 2329"/>
                <a:gd name="T104" fmla="+- 0 4709 1730"/>
                <a:gd name="T105" fmla="*/ T104 w 2987"/>
                <a:gd name="T106" fmla="+- 0 973 -1046"/>
                <a:gd name="T107" fmla="*/ 973 h 2329"/>
                <a:gd name="T108" fmla="+- 0 4717 1730"/>
                <a:gd name="T109" fmla="*/ T108 w 2987"/>
                <a:gd name="T110" fmla="+- 0 895 -1046"/>
                <a:gd name="T111" fmla="*/ 895 h 2329"/>
                <a:gd name="T112" fmla="+- 0 4717 1730"/>
                <a:gd name="T113" fmla="*/ T112 w 2987"/>
                <a:gd name="T114" fmla="+- 0 -657 -1046"/>
                <a:gd name="T115" fmla="*/ -657 h 2329"/>
                <a:gd name="T116" fmla="+- 0 4709 1730"/>
                <a:gd name="T117" fmla="*/ T116 w 2987"/>
                <a:gd name="T118" fmla="+- 0 -736 -1046"/>
                <a:gd name="T119" fmla="*/ -736 h 2329"/>
                <a:gd name="T120" fmla="+- 0 4686 1730"/>
                <a:gd name="T121" fmla="*/ T120 w 2987"/>
                <a:gd name="T122" fmla="+- 0 -808 -1046"/>
                <a:gd name="T123" fmla="*/ -808 h 2329"/>
                <a:gd name="T124" fmla="+- 0 4651 1730"/>
                <a:gd name="T125" fmla="*/ T124 w 2987"/>
                <a:gd name="T126" fmla="+- 0 -874 -1046"/>
                <a:gd name="T127" fmla="*/ -874 h 2329"/>
                <a:gd name="T128" fmla="+- 0 4603 1730"/>
                <a:gd name="T129" fmla="*/ T128 w 2987"/>
                <a:gd name="T130" fmla="+- 0 -932 -1046"/>
                <a:gd name="T131" fmla="*/ -932 h 2329"/>
                <a:gd name="T132" fmla="+- 0 4546 1730"/>
                <a:gd name="T133" fmla="*/ T132 w 2987"/>
                <a:gd name="T134" fmla="+- 0 -979 -1046"/>
                <a:gd name="T135" fmla="*/ -979 h 2329"/>
                <a:gd name="T136" fmla="+- 0 4480 1730"/>
                <a:gd name="T137" fmla="*/ T136 w 2987"/>
                <a:gd name="T138" fmla="+- 0 -1015 -1046"/>
                <a:gd name="T139" fmla="*/ -1015 h 2329"/>
                <a:gd name="T140" fmla="+- 0 4407 1730"/>
                <a:gd name="T141" fmla="*/ T140 w 2987"/>
                <a:gd name="T142" fmla="+- 0 -1038 -1046"/>
                <a:gd name="T143" fmla="*/ -1038 h 2329"/>
                <a:gd name="T144" fmla="+- 0 4329 1730"/>
                <a:gd name="T145" fmla="*/ T144 w 2987"/>
                <a:gd name="T146" fmla="+- 0 -1046 -1046"/>
                <a:gd name="T147" fmla="*/ -1046 h 232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987" h="2329">
                  <a:moveTo>
                    <a:pt x="2599" y="0"/>
                  </a:moveTo>
                  <a:lnTo>
                    <a:pt x="389" y="0"/>
                  </a:lnTo>
                  <a:lnTo>
                    <a:pt x="310" y="8"/>
                  </a:lnTo>
                  <a:lnTo>
                    <a:pt x="238" y="31"/>
                  </a:lnTo>
                  <a:lnTo>
                    <a:pt x="172" y="67"/>
                  </a:lnTo>
                  <a:lnTo>
                    <a:pt x="114" y="114"/>
                  </a:lnTo>
                  <a:lnTo>
                    <a:pt x="67" y="172"/>
                  </a:lnTo>
                  <a:lnTo>
                    <a:pt x="31" y="238"/>
                  </a:lnTo>
                  <a:lnTo>
                    <a:pt x="8" y="310"/>
                  </a:lnTo>
                  <a:lnTo>
                    <a:pt x="0" y="389"/>
                  </a:lnTo>
                  <a:lnTo>
                    <a:pt x="0" y="1941"/>
                  </a:lnTo>
                  <a:lnTo>
                    <a:pt x="8" y="2019"/>
                  </a:lnTo>
                  <a:lnTo>
                    <a:pt x="31" y="2092"/>
                  </a:lnTo>
                  <a:lnTo>
                    <a:pt x="67" y="2158"/>
                  </a:lnTo>
                  <a:lnTo>
                    <a:pt x="114" y="2216"/>
                  </a:lnTo>
                  <a:lnTo>
                    <a:pt x="172" y="2263"/>
                  </a:lnTo>
                  <a:lnTo>
                    <a:pt x="238" y="2299"/>
                  </a:lnTo>
                  <a:lnTo>
                    <a:pt x="310" y="2322"/>
                  </a:lnTo>
                  <a:lnTo>
                    <a:pt x="389" y="2329"/>
                  </a:lnTo>
                  <a:lnTo>
                    <a:pt x="2599" y="2329"/>
                  </a:lnTo>
                  <a:lnTo>
                    <a:pt x="2677" y="2322"/>
                  </a:lnTo>
                  <a:lnTo>
                    <a:pt x="2750" y="2299"/>
                  </a:lnTo>
                  <a:lnTo>
                    <a:pt x="2816" y="2263"/>
                  </a:lnTo>
                  <a:lnTo>
                    <a:pt x="2873" y="2216"/>
                  </a:lnTo>
                  <a:lnTo>
                    <a:pt x="2921" y="2158"/>
                  </a:lnTo>
                  <a:lnTo>
                    <a:pt x="2956" y="2092"/>
                  </a:lnTo>
                  <a:lnTo>
                    <a:pt x="2979" y="2019"/>
                  </a:lnTo>
                  <a:lnTo>
                    <a:pt x="2987" y="1941"/>
                  </a:lnTo>
                  <a:lnTo>
                    <a:pt x="2987" y="389"/>
                  </a:lnTo>
                  <a:lnTo>
                    <a:pt x="2979" y="310"/>
                  </a:lnTo>
                  <a:lnTo>
                    <a:pt x="2956" y="238"/>
                  </a:lnTo>
                  <a:lnTo>
                    <a:pt x="2921" y="172"/>
                  </a:lnTo>
                  <a:lnTo>
                    <a:pt x="2873" y="114"/>
                  </a:lnTo>
                  <a:lnTo>
                    <a:pt x="2816" y="67"/>
                  </a:lnTo>
                  <a:lnTo>
                    <a:pt x="2750" y="31"/>
                  </a:lnTo>
                  <a:lnTo>
                    <a:pt x="2677" y="8"/>
                  </a:lnTo>
                  <a:lnTo>
                    <a:pt x="2599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spcAft>
                  <a:spcPts val="0"/>
                </a:spcAft>
              </a:pPr>
              <a:endParaRPr lang="es-CL" sz="1100" dirty="0">
                <a:latin typeface="Arial MT"/>
                <a:ea typeface="Arial MT"/>
                <a:cs typeface="Arial MT"/>
              </a:endParaRPr>
            </a:p>
            <a:p>
              <a:pPr algn="ctr">
                <a:spcAft>
                  <a:spcPts val="0"/>
                </a:spcAft>
              </a:pPr>
              <a:endParaRPr lang="es-CL" sz="1100" dirty="0" smtClean="0">
                <a:effectLst/>
                <a:latin typeface="Arial MT"/>
                <a:ea typeface="Arial MT"/>
                <a:cs typeface="Arial MT"/>
              </a:endParaRPr>
            </a:p>
            <a:p>
              <a:pPr algn="ctr">
                <a:spcAft>
                  <a:spcPts val="0"/>
                </a:spcAft>
              </a:pPr>
              <a:r>
                <a:rPr lang="es-CL" dirty="0" smtClean="0">
                  <a:solidFill>
                    <a:schemeClr val="bg1"/>
                  </a:solidFill>
                  <a:effectLst/>
                  <a:latin typeface="Arial MT"/>
                  <a:ea typeface="Arial MT"/>
                  <a:cs typeface="Arial MT"/>
                </a:rPr>
                <a:t>Rectora / Vicerrectora</a:t>
              </a:r>
              <a:endParaRPr lang="es-CL" dirty="0">
                <a:solidFill>
                  <a:schemeClr val="bg1"/>
                </a:solidFill>
                <a:effectLst/>
                <a:latin typeface="Arial MT"/>
                <a:ea typeface="Arial MT"/>
                <a:cs typeface="Arial MT"/>
              </a:endParaRPr>
            </a:p>
          </p:txBody>
        </p:sp>
        <p:sp>
          <p:nvSpPr>
            <p:cNvPr id="12" name="Freeform 85"/>
            <p:cNvSpPr>
              <a:spLocks/>
            </p:cNvSpPr>
            <p:nvPr/>
          </p:nvSpPr>
          <p:spPr bwMode="auto">
            <a:xfrm>
              <a:off x="1730" y="-1046"/>
              <a:ext cx="2987" cy="2329"/>
            </a:xfrm>
            <a:custGeom>
              <a:avLst/>
              <a:gdLst>
                <a:gd name="T0" fmla="+- 0 1730 1730"/>
                <a:gd name="T1" fmla="*/ T0 w 2987"/>
                <a:gd name="T2" fmla="+- 0 -657 -1046"/>
                <a:gd name="T3" fmla="*/ -657 h 2329"/>
                <a:gd name="T4" fmla="+- 0 1738 1730"/>
                <a:gd name="T5" fmla="*/ T4 w 2987"/>
                <a:gd name="T6" fmla="+- 0 -736 -1046"/>
                <a:gd name="T7" fmla="*/ -736 h 2329"/>
                <a:gd name="T8" fmla="+- 0 1761 1730"/>
                <a:gd name="T9" fmla="*/ T8 w 2987"/>
                <a:gd name="T10" fmla="+- 0 -808 -1046"/>
                <a:gd name="T11" fmla="*/ -808 h 2329"/>
                <a:gd name="T12" fmla="+- 0 1797 1730"/>
                <a:gd name="T13" fmla="*/ T12 w 2987"/>
                <a:gd name="T14" fmla="+- 0 -874 -1046"/>
                <a:gd name="T15" fmla="*/ -874 h 2329"/>
                <a:gd name="T16" fmla="+- 0 1844 1730"/>
                <a:gd name="T17" fmla="*/ T16 w 2987"/>
                <a:gd name="T18" fmla="+- 0 -932 -1046"/>
                <a:gd name="T19" fmla="*/ -932 h 2329"/>
                <a:gd name="T20" fmla="+- 0 1902 1730"/>
                <a:gd name="T21" fmla="*/ T20 w 2987"/>
                <a:gd name="T22" fmla="+- 0 -979 -1046"/>
                <a:gd name="T23" fmla="*/ -979 h 2329"/>
                <a:gd name="T24" fmla="+- 0 1968 1730"/>
                <a:gd name="T25" fmla="*/ T24 w 2987"/>
                <a:gd name="T26" fmla="+- 0 -1015 -1046"/>
                <a:gd name="T27" fmla="*/ -1015 h 2329"/>
                <a:gd name="T28" fmla="+- 0 2040 1730"/>
                <a:gd name="T29" fmla="*/ T28 w 2987"/>
                <a:gd name="T30" fmla="+- 0 -1038 -1046"/>
                <a:gd name="T31" fmla="*/ -1038 h 2329"/>
                <a:gd name="T32" fmla="+- 0 2119 1730"/>
                <a:gd name="T33" fmla="*/ T32 w 2987"/>
                <a:gd name="T34" fmla="+- 0 -1046 -1046"/>
                <a:gd name="T35" fmla="*/ -1046 h 2329"/>
                <a:gd name="T36" fmla="+- 0 4329 1730"/>
                <a:gd name="T37" fmla="*/ T36 w 2987"/>
                <a:gd name="T38" fmla="+- 0 -1046 -1046"/>
                <a:gd name="T39" fmla="*/ -1046 h 2329"/>
                <a:gd name="T40" fmla="+- 0 4407 1730"/>
                <a:gd name="T41" fmla="*/ T40 w 2987"/>
                <a:gd name="T42" fmla="+- 0 -1038 -1046"/>
                <a:gd name="T43" fmla="*/ -1038 h 2329"/>
                <a:gd name="T44" fmla="+- 0 4480 1730"/>
                <a:gd name="T45" fmla="*/ T44 w 2987"/>
                <a:gd name="T46" fmla="+- 0 -1015 -1046"/>
                <a:gd name="T47" fmla="*/ -1015 h 2329"/>
                <a:gd name="T48" fmla="+- 0 4546 1730"/>
                <a:gd name="T49" fmla="*/ T48 w 2987"/>
                <a:gd name="T50" fmla="+- 0 -979 -1046"/>
                <a:gd name="T51" fmla="*/ -979 h 2329"/>
                <a:gd name="T52" fmla="+- 0 4603 1730"/>
                <a:gd name="T53" fmla="*/ T52 w 2987"/>
                <a:gd name="T54" fmla="+- 0 -932 -1046"/>
                <a:gd name="T55" fmla="*/ -932 h 2329"/>
                <a:gd name="T56" fmla="+- 0 4651 1730"/>
                <a:gd name="T57" fmla="*/ T56 w 2987"/>
                <a:gd name="T58" fmla="+- 0 -874 -1046"/>
                <a:gd name="T59" fmla="*/ -874 h 2329"/>
                <a:gd name="T60" fmla="+- 0 4686 1730"/>
                <a:gd name="T61" fmla="*/ T60 w 2987"/>
                <a:gd name="T62" fmla="+- 0 -808 -1046"/>
                <a:gd name="T63" fmla="*/ -808 h 2329"/>
                <a:gd name="T64" fmla="+- 0 4709 1730"/>
                <a:gd name="T65" fmla="*/ T64 w 2987"/>
                <a:gd name="T66" fmla="+- 0 -736 -1046"/>
                <a:gd name="T67" fmla="*/ -736 h 2329"/>
                <a:gd name="T68" fmla="+- 0 4717 1730"/>
                <a:gd name="T69" fmla="*/ T68 w 2987"/>
                <a:gd name="T70" fmla="+- 0 -657 -1046"/>
                <a:gd name="T71" fmla="*/ -657 h 2329"/>
                <a:gd name="T72" fmla="+- 0 4717 1730"/>
                <a:gd name="T73" fmla="*/ T72 w 2987"/>
                <a:gd name="T74" fmla="+- 0 895 -1046"/>
                <a:gd name="T75" fmla="*/ 895 h 2329"/>
                <a:gd name="T76" fmla="+- 0 4709 1730"/>
                <a:gd name="T77" fmla="*/ T76 w 2987"/>
                <a:gd name="T78" fmla="+- 0 973 -1046"/>
                <a:gd name="T79" fmla="*/ 973 h 2329"/>
                <a:gd name="T80" fmla="+- 0 4686 1730"/>
                <a:gd name="T81" fmla="*/ T80 w 2987"/>
                <a:gd name="T82" fmla="+- 0 1046 -1046"/>
                <a:gd name="T83" fmla="*/ 1046 h 2329"/>
                <a:gd name="T84" fmla="+- 0 4651 1730"/>
                <a:gd name="T85" fmla="*/ T84 w 2987"/>
                <a:gd name="T86" fmla="+- 0 1112 -1046"/>
                <a:gd name="T87" fmla="*/ 1112 h 2329"/>
                <a:gd name="T88" fmla="+- 0 4603 1730"/>
                <a:gd name="T89" fmla="*/ T88 w 2987"/>
                <a:gd name="T90" fmla="+- 0 1170 -1046"/>
                <a:gd name="T91" fmla="*/ 1170 h 2329"/>
                <a:gd name="T92" fmla="+- 0 4546 1730"/>
                <a:gd name="T93" fmla="*/ T92 w 2987"/>
                <a:gd name="T94" fmla="+- 0 1217 -1046"/>
                <a:gd name="T95" fmla="*/ 1217 h 2329"/>
                <a:gd name="T96" fmla="+- 0 4480 1730"/>
                <a:gd name="T97" fmla="*/ T96 w 2987"/>
                <a:gd name="T98" fmla="+- 0 1253 -1046"/>
                <a:gd name="T99" fmla="*/ 1253 h 2329"/>
                <a:gd name="T100" fmla="+- 0 4407 1730"/>
                <a:gd name="T101" fmla="*/ T100 w 2987"/>
                <a:gd name="T102" fmla="+- 0 1276 -1046"/>
                <a:gd name="T103" fmla="*/ 1276 h 2329"/>
                <a:gd name="T104" fmla="+- 0 4329 1730"/>
                <a:gd name="T105" fmla="*/ T104 w 2987"/>
                <a:gd name="T106" fmla="+- 0 1283 -1046"/>
                <a:gd name="T107" fmla="*/ 1283 h 2329"/>
                <a:gd name="T108" fmla="+- 0 2119 1730"/>
                <a:gd name="T109" fmla="*/ T108 w 2987"/>
                <a:gd name="T110" fmla="+- 0 1283 -1046"/>
                <a:gd name="T111" fmla="*/ 1283 h 2329"/>
                <a:gd name="T112" fmla="+- 0 2040 1730"/>
                <a:gd name="T113" fmla="*/ T112 w 2987"/>
                <a:gd name="T114" fmla="+- 0 1276 -1046"/>
                <a:gd name="T115" fmla="*/ 1276 h 2329"/>
                <a:gd name="T116" fmla="+- 0 1968 1730"/>
                <a:gd name="T117" fmla="*/ T116 w 2987"/>
                <a:gd name="T118" fmla="+- 0 1253 -1046"/>
                <a:gd name="T119" fmla="*/ 1253 h 2329"/>
                <a:gd name="T120" fmla="+- 0 1902 1730"/>
                <a:gd name="T121" fmla="*/ T120 w 2987"/>
                <a:gd name="T122" fmla="+- 0 1217 -1046"/>
                <a:gd name="T123" fmla="*/ 1217 h 2329"/>
                <a:gd name="T124" fmla="+- 0 1844 1730"/>
                <a:gd name="T125" fmla="*/ T124 w 2987"/>
                <a:gd name="T126" fmla="+- 0 1170 -1046"/>
                <a:gd name="T127" fmla="*/ 1170 h 2329"/>
                <a:gd name="T128" fmla="+- 0 1797 1730"/>
                <a:gd name="T129" fmla="*/ T128 w 2987"/>
                <a:gd name="T130" fmla="+- 0 1112 -1046"/>
                <a:gd name="T131" fmla="*/ 1112 h 2329"/>
                <a:gd name="T132" fmla="+- 0 1761 1730"/>
                <a:gd name="T133" fmla="*/ T132 w 2987"/>
                <a:gd name="T134" fmla="+- 0 1046 -1046"/>
                <a:gd name="T135" fmla="*/ 1046 h 2329"/>
                <a:gd name="T136" fmla="+- 0 1738 1730"/>
                <a:gd name="T137" fmla="*/ T136 w 2987"/>
                <a:gd name="T138" fmla="+- 0 973 -1046"/>
                <a:gd name="T139" fmla="*/ 973 h 2329"/>
                <a:gd name="T140" fmla="+- 0 1730 1730"/>
                <a:gd name="T141" fmla="*/ T140 w 2987"/>
                <a:gd name="T142" fmla="+- 0 895 -1046"/>
                <a:gd name="T143" fmla="*/ 895 h 2329"/>
                <a:gd name="T144" fmla="+- 0 1730 1730"/>
                <a:gd name="T145" fmla="*/ T144 w 2987"/>
                <a:gd name="T146" fmla="+- 0 -657 -1046"/>
                <a:gd name="T147" fmla="*/ -657 h 232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987" h="2329">
                  <a:moveTo>
                    <a:pt x="0" y="389"/>
                  </a:moveTo>
                  <a:lnTo>
                    <a:pt x="8" y="310"/>
                  </a:lnTo>
                  <a:lnTo>
                    <a:pt x="31" y="238"/>
                  </a:lnTo>
                  <a:lnTo>
                    <a:pt x="67" y="172"/>
                  </a:lnTo>
                  <a:lnTo>
                    <a:pt x="114" y="114"/>
                  </a:lnTo>
                  <a:lnTo>
                    <a:pt x="172" y="67"/>
                  </a:lnTo>
                  <a:lnTo>
                    <a:pt x="238" y="31"/>
                  </a:lnTo>
                  <a:lnTo>
                    <a:pt x="310" y="8"/>
                  </a:lnTo>
                  <a:lnTo>
                    <a:pt x="389" y="0"/>
                  </a:lnTo>
                  <a:lnTo>
                    <a:pt x="2599" y="0"/>
                  </a:lnTo>
                  <a:lnTo>
                    <a:pt x="2677" y="8"/>
                  </a:lnTo>
                  <a:lnTo>
                    <a:pt x="2750" y="31"/>
                  </a:lnTo>
                  <a:lnTo>
                    <a:pt x="2816" y="67"/>
                  </a:lnTo>
                  <a:lnTo>
                    <a:pt x="2873" y="114"/>
                  </a:lnTo>
                  <a:lnTo>
                    <a:pt x="2921" y="172"/>
                  </a:lnTo>
                  <a:lnTo>
                    <a:pt x="2956" y="238"/>
                  </a:lnTo>
                  <a:lnTo>
                    <a:pt x="2979" y="310"/>
                  </a:lnTo>
                  <a:lnTo>
                    <a:pt x="2987" y="389"/>
                  </a:lnTo>
                  <a:lnTo>
                    <a:pt x="2987" y="1941"/>
                  </a:lnTo>
                  <a:lnTo>
                    <a:pt x="2979" y="2019"/>
                  </a:lnTo>
                  <a:lnTo>
                    <a:pt x="2956" y="2092"/>
                  </a:lnTo>
                  <a:lnTo>
                    <a:pt x="2921" y="2158"/>
                  </a:lnTo>
                  <a:lnTo>
                    <a:pt x="2873" y="2216"/>
                  </a:lnTo>
                  <a:lnTo>
                    <a:pt x="2816" y="2263"/>
                  </a:lnTo>
                  <a:lnTo>
                    <a:pt x="2750" y="2299"/>
                  </a:lnTo>
                  <a:lnTo>
                    <a:pt x="2677" y="2322"/>
                  </a:lnTo>
                  <a:lnTo>
                    <a:pt x="2599" y="2329"/>
                  </a:lnTo>
                  <a:lnTo>
                    <a:pt x="389" y="2329"/>
                  </a:lnTo>
                  <a:lnTo>
                    <a:pt x="310" y="2322"/>
                  </a:lnTo>
                  <a:lnTo>
                    <a:pt x="238" y="2299"/>
                  </a:lnTo>
                  <a:lnTo>
                    <a:pt x="172" y="2263"/>
                  </a:lnTo>
                  <a:lnTo>
                    <a:pt x="114" y="2216"/>
                  </a:lnTo>
                  <a:lnTo>
                    <a:pt x="67" y="2158"/>
                  </a:lnTo>
                  <a:lnTo>
                    <a:pt x="31" y="2092"/>
                  </a:lnTo>
                  <a:lnTo>
                    <a:pt x="8" y="2019"/>
                  </a:lnTo>
                  <a:lnTo>
                    <a:pt x="0" y="1941"/>
                  </a:lnTo>
                  <a:lnTo>
                    <a:pt x="0" y="389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/>
            </a:p>
          </p:txBody>
        </p:sp>
        <p:sp>
          <p:nvSpPr>
            <p:cNvPr id="13" name="Freeform 84"/>
            <p:cNvSpPr>
              <a:spLocks/>
            </p:cNvSpPr>
            <p:nvPr/>
          </p:nvSpPr>
          <p:spPr bwMode="auto">
            <a:xfrm>
              <a:off x="7708" y="-1046"/>
              <a:ext cx="2334" cy="2329"/>
            </a:xfrm>
            <a:custGeom>
              <a:avLst/>
              <a:gdLst>
                <a:gd name="T0" fmla="+- 0 9654 7709"/>
                <a:gd name="T1" fmla="*/ T0 w 2334"/>
                <a:gd name="T2" fmla="+- 0 -1046 -1046"/>
                <a:gd name="T3" fmla="*/ -1046 h 2329"/>
                <a:gd name="T4" fmla="+- 0 8097 7709"/>
                <a:gd name="T5" fmla="*/ T4 w 2334"/>
                <a:gd name="T6" fmla="+- 0 -1046 -1046"/>
                <a:gd name="T7" fmla="*/ -1046 h 2329"/>
                <a:gd name="T8" fmla="+- 0 8019 7709"/>
                <a:gd name="T9" fmla="*/ T8 w 2334"/>
                <a:gd name="T10" fmla="+- 0 -1038 -1046"/>
                <a:gd name="T11" fmla="*/ -1038 h 2329"/>
                <a:gd name="T12" fmla="+- 0 7946 7709"/>
                <a:gd name="T13" fmla="*/ T12 w 2334"/>
                <a:gd name="T14" fmla="+- 0 -1015 -1046"/>
                <a:gd name="T15" fmla="*/ -1015 h 2329"/>
                <a:gd name="T16" fmla="+- 0 7880 7709"/>
                <a:gd name="T17" fmla="*/ T16 w 2334"/>
                <a:gd name="T18" fmla="+- 0 -979 -1046"/>
                <a:gd name="T19" fmla="*/ -979 h 2329"/>
                <a:gd name="T20" fmla="+- 0 7823 7709"/>
                <a:gd name="T21" fmla="*/ T20 w 2334"/>
                <a:gd name="T22" fmla="+- 0 -932 -1046"/>
                <a:gd name="T23" fmla="*/ -932 h 2329"/>
                <a:gd name="T24" fmla="+- 0 7775 7709"/>
                <a:gd name="T25" fmla="*/ T24 w 2334"/>
                <a:gd name="T26" fmla="+- 0 -874 -1046"/>
                <a:gd name="T27" fmla="*/ -874 h 2329"/>
                <a:gd name="T28" fmla="+- 0 7739 7709"/>
                <a:gd name="T29" fmla="*/ T28 w 2334"/>
                <a:gd name="T30" fmla="+- 0 -808 -1046"/>
                <a:gd name="T31" fmla="*/ -808 h 2329"/>
                <a:gd name="T32" fmla="+- 0 7717 7709"/>
                <a:gd name="T33" fmla="*/ T32 w 2334"/>
                <a:gd name="T34" fmla="+- 0 -736 -1046"/>
                <a:gd name="T35" fmla="*/ -736 h 2329"/>
                <a:gd name="T36" fmla="+- 0 7709 7709"/>
                <a:gd name="T37" fmla="*/ T36 w 2334"/>
                <a:gd name="T38" fmla="+- 0 -657 -1046"/>
                <a:gd name="T39" fmla="*/ -657 h 2329"/>
                <a:gd name="T40" fmla="+- 0 7709 7709"/>
                <a:gd name="T41" fmla="*/ T40 w 2334"/>
                <a:gd name="T42" fmla="+- 0 895 -1046"/>
                <a:gd name="T43" fmla="*/ 895 h 2329"/>
                <a:gd name="T44" fmla="+- 0 7717 7709"/>
                <a:gd name="T45" fmla="*/ T44 w 2334"/>
                <a:gd name="T46" fmla="+- 0 973 -1046"/>
                <a:gd name="T47" fmla="*/ 973 h 2329"/>
                <a:gd name="T48" fmla="+- 0 7739 7709"/>
                <a:gd name="T49" fmla="*/ T48 w 2334"/>
                <a:gd name="T50" fmla="+- 0 1046 -1046"/>
                <a:gd name="T51" fmla="*/ 1046 h 2329"/>
                <a:gd name="T52" fmla="+- 0 7775 7709"/>
                <a:gd name="T53" fmla="*/ T52 w 2334"/>
                <a:gd name="T54" fmla="+- 0 1112 -1046"/>
                <a:gd name="T55" fmla="*/ 1112 h 2329"/>
                <a:gd name="T56" fmla="+- 0 7823 7709"/>
                <a:gd name="T57" fmla="*/ T56 w 2334"/>
                <a:gd name="T58" fmla="+- 0 1170 -1046"/>
                <a:gd name="T59" fmla="*/ 1170 h 2329"/>
                <a:gd name="T60" fmla="+- 0 7880 7709"/>
                <a:gd name="T61" fmla="*/ T60 w 2334"/>
                <a:gd name="T62" fmla="+- 0 1217 -1046"/>
                <a:gd name="T63" fmla="*/ 1217 h 2329"/>
                <a:gd name="T64" fmla="+- 0 7946 7709"/>
                <a:gd name="T65" fmla="*/ T64 w 2334"/>
                <a:gd name="T66" fmla="+- 0 1253 -1046"/>
                <a:gd name="T67" fmla="*/ 1253 h 2329"/>
                <a:gd name="T68" fmla="+- 0 8019 7709"/>
                <a:gd name="T69" fmla="*/ T68 w 2334"/>
                <a:gd name="T70" fmla="+- 0 1276 -1046"/>
                <a:gd name="T71" fmla="*/ 1276 h 2329"/>
                <a:gd name="T72" fmla="+- 0 8097 7709"/>
                <a:gd name="T73" fmla="*/ T72 w 2334"/>
                <a:gd name="T74" fmla="+- 0 1283 -1046"/>
                <a:gd name="T75" fmla="*/ 1283 h 2329"/>
                <a:gd name="T76" fmla="+- 0 9654 7709"/>
                <a:gd name="T77" fmla="*/ T76 w 2334"/>
                <a:gd name="T78" fmla="+- 0 1283 -1046"/>
                <a:gd name="T79" fmla="*/ 1283 h 2329"/>
                <a:gd name="T80" fmla="+- 0 9733 7709"/>
                <a:gd name="T81" fmla="*/ T80 w 2334"/>
                <a:gd name="T82" fmla="+- 0 1276 -1046"/>
                <a:gd name="T83" fmla="*/ 1276 h 2329"/>
                <a:gd name="T84" fmla="+- 0 9805 7709"/>
                <a:gd name="T85" fmla="*/ T84 w 2334"/>
                <a:gd name="T86" fmla="+- 0 1253 -1046"/>
                <a:gd name="T87" fmla="*/ 1253 h 2329"/>
                <a:gd name="T88" fmla="+- 0 9871 7709"/>
                <a:gd name="T89" fmla="*/ T88 w 2334"/>
                <a:gd name="T90" fmla="+- 0 1217 -1046"/>
                <a:gd name="T91" fmla="*/ 1217 h 2329"/>
                <a:gd name="T92" fmla="+- 0 9929 7709"/>
                <a:gd name="T93" fmla="*/ T92 w 2334"/>
                <a:gd name="T94" fmla="+- 0 1170 -1046"/>
                <a:gd name="T95" fmla="*/ 1170 h 2329"/>
                <a:gd name="T96" fmla="+- 0 9976 7709"/>
                <a:gd name="T97" fmla="*/ T96 w 2334"/>
                <a:gd name="T98" fmla="+- 0 1112 -1046"/>
                <a:gd name="T99" fmla="*/ 1112 h 2329"/>
                <a:gd name="T100" fmla="+- 0 10012 7709"/>
                <a:gd name="T101" fmla="*/ T100 w 2334"/>
                <a:gd name="T102" fmla="+- 0 1046 -1046"/>
                <a:gd name="T103" fmla="*/ 1046 h 2329"/>
                <a:gd name="T104" fmla="+- 0 10035 7709"/>
                <a:gd name="T105" fmla="*/ T104 w 2334"/>
                <a:gd name="T106" fmla="+- 0 973 -1046"/>
                <a:gd name="T107" fmla="*/ 973 h 2329"/>
                <a:gd name="T108" fmla="+- 0 10042 7709"/>
                <a:gd name="T109" fmla="*/ T108 w 2334"/>
                <a:gd name="T110" fmla="+- 0 895 -1046"/>
                <a:gd name="T111" fmla="*/ 895 h 2329"/>
                <a:gd name="T112" fmla="+- 0 10042 7709"/>
                <a:gd name="T113" fmla="*/ T112 w 2334"/>
                <a:gd name="T114" fmla="+- 0 -657 -1046"/>
                <a:gd name="T115" fmla="*/ -657 h 2329"/>
                <a:gd name="T116" fmla="+- 0 10035 7709"/>
                <a:gd name="T117" fmla="*/ T116 w 2334"/>
                <a:gd name="T118" fmla="+- 0 -736 -1046"/>
                <a:gd name="T119" fmla="*/ -736 h 2329"/>
                <a:gd name="T120" fmla="+- 0 10012 7709"/>
                <a:gd name="T121" fmla="*/ T120 w 2334"/>
                <a:gd name="T122" fmla="+- 0 -808 -1046"/>
                <a:gd name="T123" fmla="*/ -808 h 2329"/>
                <a:gd name="T124" fmla="+- 0 9976 7709"/>
                <a:gd name="T125" fmla="*/ T124 w 2334"/>
                <a:gd name="T126" fmla="+- 0 -874 -1046"/>
                <a:gd name="T127" fmla="*/ -874 h 2329"/>
                <a:gd name="T128" fmla="+- 0 9929 7709"/>
                <a:gd name="T129" fmla="*/ T128 w 2334"/>
                <a:gd name="T130" fmla="+- 0 -932 -1046"/>
                <a:gd name="T131" fmla="*/ -932 h 2329"/>
                <a:gd name="T132" fmla="+- 0 9871 7709"/>
                <a:gd name="T133" fmla="*/ T132 w 2334"/>
                <a:gd name="T134" fmla="+- 0 -979 -1046"/>
                <a:gd name="T135" fmla="*/ -979 h 2329"/>
                <a:gd name="T136" fmla="+- 0 9805 7709"/>
                <a:gd name="T137" fmla="*/ T136 w 2334"/>
                <a:gd name="T138" fmla="+- 0 -1015 -1046"/>
                <a:gd name="T139" fmla="*/ -1015 h 2329"/>
                <a:gd name="T140" fmla="+- 0 9733 7709"/>
                <a:gd name="T141" fmla="*/ T140 w 2334"/>
                <a:gd name="T142" fmla="+- 0 -1038 -1046"/>
                <a:gd name="T143" fmla="*/ -1038 h 2329"/>
                <a:gd name="T144" fmla="+- 0 9654 7709"/>
                <a:gd name="T145" fmla="*/ T144 w 2334"/>
                <a:gd name="T146" fmla="+- 0 -1046 -1046"/>
                <a:gd name="T147" fmla="*/ -1046 h 232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334" h="2329">
                  <a:moveTo>
                    <a:pt x="1945" y="0"/>
                  </a:moveTo>
                  <a:lnTo>
                    <a:pt x="388" y="0"/>
                  </a:lnTo>
                  <a:lnTo>
                    <a:pt x="310" y="8"/>
                  </a:lnTo>
                  <a:lnTo>
                    <a:pt x="237" y="31"/>
                  </a:lnTo>
                  <a:lnTo>
                    <a:pt x="171" y="67"/>
                  </a:lnTo>
                  <a:lnTo>
                    <a:pt x="114" y="114"/>
                  </a:lnTo>
                  <a:lnTo>
                    <a:pt x="66" y="172"/>
                  </a:lnTo>
                  <a:lnTo>
                    <a:pt x="30" y="238"/>
                  </a:lnTo>
                  <a:lnTo>
                    <a:pt x="8" y="310"/>
                  </a:lnTo>
                  <a:lnTo>
                    <a:pt x="0" y="389"/>
                  </a:lnTo>
                  <a:lnTo>
                    <a:pt x="0" y="1941"/>
                  </a:lnTo>
                  <a:lnTo>
                    <a:pt x="8" y="2019"/>
                  </a:lnTo>
                  <a:lnTo>
                    <a:pt x="30" y="2092"/>
                  </a:lnTo>
                  <a:lnTo>
                    <a:pt x="66" y="2158"/>
                  </a:lnTo>
                  <a:lnTo>
                    <a:pt x="114" y="2216"/>
                  </a:lnTo>
                  <a:lnTo>
                    <a:pt x="171" y="2263"/>
                  </a:lnTo>
                  <a:lnTo>
                    <a:pt x="237" y="2299"/>
                  </a:lnTo>
                  <a:lnTo>
                    <a:pt x="310" y="2322"/>
                  </a:lnTo>
                  <a:lnTo>
                    <a:pt x="388" y="2329"/>
                  </a:lnTo>
                  <a:lnTo>
                    <a:pt x="1945" y="2329"/>
                  </a:lnTo>
                  <a:lnTo>
                    <a:pt x="2024" y="2322"/>
                  </a:lnTo>
                  <a:lnTo>
                    <a:pt x="2096" y="2299"/>
                  </a:lnTo>
                  <a:lnTo>
                    <a:pt x="2162" y="2263"/>
                  </a:lnTo>
                  <a:lnTo>
                    <a:pt x="2220" y="2216"/>
                  </a:lnTo>
                  <a:lnTo>
                    <a:pt x="2267" y="2158"/>
                  </a:lnTo>
                  <a:lnTo>
                    <a:pt x="2303" y="2092"/>
                  </a:lnTo>
                  <a:lnTo>
                    <a:pt x="2326" y="2019"/>
                  </a:lnTo>
                  <a:lnTo>
                    <a:pt x="2333" y="1941"/>
                  </a:lnTo>
                  <a:lnTo>
                    <a:pt x="2333" y="389"/>
                  </a:lnTo>
                  <a:lnTo>
                    <a:pt x="2326" y="310"/>
                  </a:lnTo>
                  <a:lnTo>
                    <a:pt x="2303" y="238"/>
                  </a:lnTo>
                  <a:lnTo>
                    <a:pt x="2267" y="172"/>
                  </a:lnTo>
                  <a:lnTo>
                    <a:pt x="2220" y="114"/>
                  </a:lnTo>
                  <a:lnTo>
                    <a:pt x="2162" y="67"/>
                  </a:lnTo>
                  <a:lnTo>
                    <a:pt x="2096" y="31"/>
                  </a:lnTo>
                  <a:lnTo>
                    <a:pt x="2024" y="8"/>
                  </a:lnTo>
                  <a:lnTo>
                    <a:pt x="1945" y="0"/>
                  </a:lnTo>
                  <a:close/>
                </a:path>
              </a:pathLst>
            </a:custGeom>
            <a:solidFill>
              <a:srgbClr val="00AF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 dirty="0" smtClean="0"/>
            </a:p>
            <a:p>
              <a:r>
                <a:rPr lang="es-CL" sz="2000" dirty="0" smtClean="0">
                  <a:solidFill>
                    <a:schemeClr val="bg1"/>
                  </a:solidFill>
                </a:rPr>
                <a:t>Paradocentes</a:t>
              </a:r>
              <a:endParaRPr lang="es-CL" sz="2000" dirty="0">
                <a:solidFill>
                  <a:schemeClr val="bg1"/>
                </a:solidFill>
              </a:endParaRPr>
            </a:p>
          </p:txBody>
        </p:sp>
        <p:sp>
          <p:nvSpPr>
            <p:cNvPr id="14" name="Freeform 83"/>
            <p:cNvSpPr>
              <a:spLocks/>
            </p:cNvSpPr>
            <p:nvPr/>
          </p:nvSpPr>
          <p:spPr bwMode="auto">
            <a:xfrm>
              <a:off x="7708" y="-1046"/>
              <a:ext cx="2334" cy="2329"/>
            </a:xfrm>
            <a:custGeom>
              <a:avLst/>
              <a:gdLst>
                <a:gd name="T0" fmla="+- 0 7709 7709"/>
                <a:gd name="T1" fmla="*/ T0 w 2334"/>
                <a:gd name="T2" fmla="+- 0 -657 -1046"/>
                <a:gd name="T3" fmla="*/ -657 h 2329"/>
                <a:gd name="T4" fmla="+- 0 7717 7709"/>
                <a:gd name="T5" fmla="*/ T4 w 2334"/>
                <a:gd name="T6" fmla="+- 0 -736 -1046"/>
                <a:gd name="T7" fmla="*/ -736 h 2329"/>
                <a:gd name="T8" fmla="+- 0 7739 7709"/>
                <a:gd name="T9" fmla="*/ T8 w 2334"/>
                <a:gd name="T10" fmla="+- 0 -808 -1046"/>
                <a:gd name="T11" fmla="*/ -808 h 2329"/>
                <a:gd name="T12" fmla="+- 0 7775 7709"/>
                <a:gd name="T13" fmla="*/ T12 w 2334"/>
                <a:gd name="T14" fmla="+- 0 -874 -1046"/>
                <a:gd name="T15" fmla="*/ -874 h 2329"/>
                <a:gd name="T16" fmla="+- 0 7823 7709"/>
                <a:gd name="T17" fmla="*/ T16 w 2334"/>
                <a:gd name="T18" fmla="+- 0 -932 -1046"/>
                <a:gd name="T19" fmla="*/ -932 h 2329"/>
                <a:gd name="T20" fmla="+- 0 7880 7709"/>
                <a:gd name="T21" fmla="*/ T20 w 2334"/>
                <a:gd name="T22" fmla="+- 0 -979 -1046"/>
                <a:gd name="T23" fmla="*/ -979 h 2329"/>
                <a:gd name="T24" fmla="+- 0 7946 7709"/>
                <a:gd name="T25" fmla="*/ T24 w 2334"/>
                <a:gd name="T26" fmla="+- 0 -1015 -1046"/>
                <a:gd name="T27" fmla="*/ -1015 h 2329"/>
                <a:gd name="T28" fmla="+- 0 8019 7709"/>
                <a:gd name="T29" fmla="*/ T28 w 2334"/>
                <a:gd name="T30" fmla="+- 0 -1038 -1046"/>
                <a:gd name="T31" fmla="*/ -1038 h 2329"/>
                <a:gd name="T32" fmla="+- 0 8097 7709"/>
                <a:gd name="T33" fmla="*/ T32 w 2334"/>
                <a:gd name="T34" fmla="+- 0 -1046 -1046"/>
                <a:gd name="T35" fmla="*/ -1046 h 2329"/>
                <a:gd name="T36" fmla="+- 0 9654 7709"/>
                <a:gd name="T37" fmla="*/ T36 w 2334"/>
                <a:gd name="T38" fmla="+- 0 -1046 -1046"/>
                <a:gd name="T39" fmla="*/ -1046 h 2329"/>
                <a:gd name="T40" fmla="+- 0 9733 7709"/>
                <a:gd name="T41" fmla="*/ T40 w 2334"/>
                <a:gd name="T42" fmla="+- 0 -1038 -1046"/>
                <a:gd name="T43" fmla="*/ -1038 h 2329"/>
                <a:gd name="T44" fmla="+- 0 9805 7709"/>
                <a:gd name="T45" fmla="*/ T44 w 2334"/>
                <a:gd name="T46" fmla="+- 0 -1015 -1046"/>
                <a:gd name="T47" fmla="*/ -1015 h 2329"/>
                <a:gd name="T48" fmla="+- 0 9871 7709"/>
                <a:gd name="T49" fmla="*/ T48 w 2334"/>
                <a:gd name="T50" fmla="+- 0 -979 -1046"/>
                <a:gd name="T51" fmla="*/ -979 h 2329"/>
                <a:gd name="T52" fmla="+- 0 9929 7709"/>
                <a:gd name="T53" fmla="*/ T52 w 2334"/>
                <a:gd name="T54" fmla="+- 0 -932 -1046"/>
                <a:gd name="T55" fmla="*/ -932 h 2329"/>
                <a:gd name="T56" fmla="+- 0 9976 7709"/>
                <a:gd name="T57" fmla="*/ T56 w 2334"/>
                <a:gd name="T58" fmla="+- 0 -874 -1046"/>
                <a:gd name="T59" fmla="*/ -874 h 2329"/>
                <a:gd name="T60" fmla="+- 0 10012 7709"/>
                <a:gd name="T61" fmla="*/ T60 w 2334"/>
                <a:gd name="T62" fmla="+- 0 -808 -1046"/>
                <a:gd name="T63" fmla="*/ -808 h 2329"/>
                <a:gd name="T64" fmla="+- 0 10035 7709"/>
                <a:gd name="T65" fmla="*/ T64 w 2334"/>
                <a:gd name="T66" fmla="+- 0 -736 -1046"/>
                <a:gd name="T67" fmla="*/ -736 h 2329"/>
                <a:gd name="T68" fmla="+- 0 10042 7709"/>
                <a:gd name="T69" fmla="*/ T68 w 2334"/>
                <a:gd name="T70" fmla="+- 0 -657 -1046"/>
                <a:gd name="T71" fmla="*/ -657 h 2329"/>
                <a:gd name="T72" fmla="+- 0 10042 7709"/>
                <a:gd name="T73" fmla="*/ T72 w 2334"/>
                <a:gd name="T74" fmla="+- 0 895 -1046"/>
                <a:gd name="T75" fmla="*/ 895 h 2329"/>
                <a:gd name="T76" fmla="+- 0 10035 7709"/>
                <a:gd name="T77" fmla="*/ T76 w 2334"/>
                <a:gd name="T78" fmla="+- 0 973 -1046"/>
                <a:gd name="T79" fmla="*/ 973 h 2329"/>
                <a:gd name="T80" fmla="+- 0 10012 7709"/>
                <a:gd name="T81" fmla="*/ T80 w 2334"/>
                <a:gd name="T82" fmla="+- 0 1046 -1046"/>
                <a:gd name="T83" fmla="*/ 1046 h 2329"/>
                <a:gd name="T84" fmla="+- 0 9976 7709"/>
                <a:gd name="T85" fmla="*/ T84 w 2334"/>
                <a:gd name="T86" fmla="+- 0 1112 -1046"/>
                <a:gd name="T87" fmla="*/ 1112 h 2329"/>
                <a:gd name="T88" fmla="+- 0 9929 7709"/>
                <a:gd name="T89" fmla="*/ T88 w 2334"/>
                <a:gd name="T90" fmla="+- 0 1170 -1046"/>
                <a:gd name="T91" fmla="*/ 1170 h 2329"/>
                <a:gd name="T92" fmla="+- 0 9871 7709"/>
                <a:gd name="T93" fmla="*/ T92 w 2334"/>
                <a:gd name="T94" fmla="+- 0 1217 -1046"/>
                <a:gd name="T95" fmla="*/ 1217 h 2329"/>
                <a:gd name="T96" fmla="+- 0 9805 7709"/>
                <a:gd name="T97" fmla="*/ T96 w 2334"/>
                <a:gd name="T98" fmla="+- 0 1253 -1046"/>
                <a:gd name="T99" fmla="*/ 1253 h 2329"/>
                <a:gd name="T100" fmla="+- 0 9733 7709"/>
                <a:gd name="T101" fmla="*/ T100 w 2334"/>
                <a:gd name="T102" fmla="+- 0 1276 -1046"/>
                <a:gd name="T103" fmla="*/ 1276 h 2329"/>
                <a:gd name="T104" fmla="+- 0 9654 7709"/>
                <a:gd name="T105" fmla="*/ T104 w 2334"/>
                <a:gd name="T106" fmla="+- 0 1283 -1046"/>
                <a:gd name="T107" fmla="*/ 1283 h 2329"/>
                <a:gd name="T108" fmla="+- 0 8097 7709"/>
                <a:gd name="T109" fmla="*/ T108 w 2334"/>
                <a:gd name="T110" fmla="+- 0 1283 -1046"/>
                <a:gd name="T111" fmla="*/ 1283 h 2329"/>
                <a:gd name="T112" fmla="+- 0 8019 7709"/>
                <a:gd name="T113" fmla="*/ T112 w 2334"/>
                <a:gd name="T114" fmla="+- 0 1276 -1046"/>
                <a:gd name="T115" fmla="*/ 1276 h 2329"/>
                <a:gd name="T116" fmla="+- 0 7946 7709"/>
                <a:gd name="T117" fmla="*/ T116 w 2334"/>
                <a:gd name="T118" fmla="+- 0 1253 -1046"/>
                <a:gd name="T119" fmla="*/ 1253 h 2329"/>
                <a:gd name="T120" fmla="+- 0 7880 7709"/>
                <a:gd name="T121" fmla="*/ T120 w 2334"/>
                <a:gd name="T122" fmla="+- 0 1217 -1046"/>
                <a:gd name="T123" fmla="*/ 1217 h 2329"/>
                <a:gd name="T124" fmla="+- 0 7823 7709"/>
                <a:gd name="T125" fmla="*/ T124 w 2334"/>
                <a:gd name="T126" fmla="+- 0 1170 -1046"/>
                <a:gd name="T127" fmla="*/ 1170 h 2329"/>
                <a:gd name="T128" fmla="+- 0 7775 7709"/>
                <a:gd name="T129" fmla="*/ T128 w 2334"/>
                <a:gd name="T130" fmla="+- 0 1112 -1046"/>
                <a:gd name="T131" fmla="*/ 1112 h 2329"/>
                <a:gd name="T132" fmla="+- 0 7739 7709"/>
                <a:gd name="T133" fmla="*/ T132 w 2334"/>
                <a:gd name="T134" fmla="+- 0 1046 -1046"/>
                <a:gd name="T135" fmla="*/ 1046 h 2329"/>
                <a:gd name="T136" fmla="+- 0 7717 7709"/>
                <a:gd name="T137" fmla="*/ T136 w 2334"/>
                <a:gd name="T138" fmla="+- 0 973 -1046"/>
                <a:gd name="T139" fmla="*/ 973 h 2329"/>
                <a:gd name="T140" fmla="+- 0 7709 7709"/>
                <a:gd name="T141" fmla="*/ T140 w 2334"/>
                <a:gd name="T142" fmla="+- 0 895 -1046"/>
                <a:gd name="T143" fmla="*/ 895 h 2329"/>
                <a:gd name="T144" fmla="+- 0 7709 7709"/>
                <a:gd name="T145" fmla="*/ T144 w 2334"/>
                <a:gd name="T146" fmla="+- 0 -657 -1046"/>
                <a:gd name="T147" fmla="*/ -657 h 232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334" h="2329">
                  <a:moveTo>
                    <a:pt x="0" y="389"/>
                  </a:moveTo>
                  <a:lnTo>
                    <a:pt x="8" y="310"/>
                  </a:lnTo>
                  <a:lnTo>
                    <a:pt x="30" y="238"/>
                  </a:lnTo>
                  <a:lnTo>
                    <a:pt x="66" y="172"/>
                  </a:lnTo>
                  <a:lnTo>
                    <a:pt x="114" y="114"/>
                  </a:lnTo>
                  <a:lnTo>
                    <a:pt x="171" y="67"/>
                  </a:lnTo>
                  <a:lnTo>
                    <a:pt x="237" y="31"/>
                  </a:lnTo>
                  <a:lnTo>
                    <a:pt x="310" y="8"/>
                  </a:lnTo>
                  <a:lnTo>
                    <a:pt x="388" y="0"/>
                  </a:lnTo>
                  <a:lnTo>
                    <a:pt x="1945" y="0"/>
                  </a:lnTo>
                  <a:lnTo>
                    <a:pt x="2024" y="8"/>
                  </a:lnTo>
                  <a:lnTo>
                    <a:pt x="2096" y="31"/>
                  </a:lnTo>
                  <a:lnTo>
                    <a:pt x="2162" y="67"/>
                  </a:lnTo>
                  <a:lnTo>
                    <a:pt x="2220" y="114"/>
                  </a:lnTo>
                  <a:lnTo>
                    <a:pt x="2267" y="172"/>
                  </a:lnTo>
                  <a:lnTo>
                    <a:pt x="2303" y="238"/>
                  </a:lnTo>
                  <a:lnTo>
                    <a:pt x="2326" y="310"/>
                  </a:lnTo>
                  <a:lnTo>
                    <a:pt x="2333" y="389"/>
                  </a:lnTo>
                  <a:lnTo>
                    <a:pt x="2333" y="1941"/>
                  </a:lnTo>
                  <a:lnTo>
                    <a:pt x="2326" y="2019"/>
                  </a:lnTo>
                  <a:lnTo>
                    <a:pt x="2303" y="2092"/>
                  </a:lnTo>
                  <a:lnTo>
                    <a:pt x="2267" y="2158"/>
                  </a:lnTo>
                  <a:lnTo>
                    <a:pt x="2220" y="2216"/>
                  </a:lnTo>
                  <a:lnTo>
                    <a:pt x="2162" y="2263"/>
                  </a:lnTo>
                  <a:lnTo>
                    <a:pt x="2096" y="2299"/>
                  </a:lnTo>
                  <a:lnTo>
                    <a:pt x="2024" y="2322"/>
                  </a:lnTo>
                  <a:lnTo>
                    <a:pt x="1945" y="2329"/>
                  </a:lnTo>
                  <a:lnTo>
                    <a:pt x="388" y="2329"/>
                  </a:lnTo>
                  <a:lnTo>
                    <a:pt x="310" y="2322"/>
                  </a:lnTo>
                  <a:lnTo>
                    <a:pt x="237" y="2299"/>
                  </a:lnTo>
                  <a:lnTo>
                    <a:pt x="171" y="2263"/>
                  </a:lnTo>
                  <a:lnTo>
                    <a:pt x="114" y="2216"/>
                  </a:lnTo>
                  <a:lnTo>
                    <a:pt x="66" y="2158"/>
                  </a:lnTo>
                  <a:lnTo>
                    <a:pt x="30" y="2092"/>
                  </a:lnTo>
                  <a:lnTo>
                    <a:pt x="8" y="2019"/>
                  </a:lnTo>
                  <a:lnTo>
                    <a:pt x="0" y="1941"/>
                  </a:lnTo>
                  <a:lnTo>
                    <a:pt x="0" y="389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/>
            </a:p>
          </p:txBody>
        </p:sp>
        <p:sp>
          <p:nvSpPr>
            <p:cNvPr id="15" name="Freeform 82"/>
            <p:cNvSpPr>
              <a:spLocks/>
            </p:cNvSpPr>
            <p:nvPr/>
          </p:nvSpPr>
          <p:spPr bwMode="auto">
            <a:xfrm>
              <a:off x="4797" y="-1046"/>
              <a:ext cx="2544" cy="2329"/>
            </a:xfrm>
            <a:custGeom>
              <a:avLst/>
              <a:gdLst>
                <a:gd name="T0" fmla="+- 0 7240 4641"/>
                <a:gd name="T1" fmla="*/ T0 w 2987"/>
                <a:gd name="T2" fmla="+- 0 -1046 -1046"/>
                <a:gd name="T3" fmla="*/ -1046 h 2329"/>
                <a:gd name="T4" fmla="+- 0 5030 4641"/>
                <a:gd name="T5" fmla="*/ T4 w 2987"/>
                <a:gd name="T6" fmla="+- 0 -1046 -1046"/>
                <a:gd name="T7" fmla="*/ -1046 h 2329"/>
                <a:gd name="T8" fmla="+- 0 4951 4641"/>
                <a:gd name="T9" fmla="*/ T8 w 2987"/>
                <a:gd name="T10" fmla="+- 0 -1038 -1046"/>
                <a:gd name="T11" fmla="*/ -1038 h 2329"/>
                <a:gd name="T12" fmla="+- 0 4878 4641"/>
                <a:gd name="T13" fmla="*/ T12 w 2987"/>
                <a:gd name="T14" fmla="+- 0 -1015 -1046"/>
                <a:gd name="T15" fmla="*/ -1015 h 2329"/>
                <a:gd name="T16" fmla="+- 0 4813 4641"/>
                <a:gd name="T17" fmla="*/ T16 w 2987"/>
                <a:gd name="T18" fmla="+- 0 -979 -1046"/>
                <a:gd name="T19" fmla="*/ -979 h 2329"/>
                <a:gd name="T20" fmla="+- 0 4755 4641"/>
                <a:gd name="T21" fmla="*/ T20 w 2987"/>
                <a:gd name="T22" fmla="+- 0 -932 -1046"/>
                <a:gd name="T23" fmla="*/ -932 h 2329"/>
                <a:gd name="T24" fmla="+- 0 4708 4641"/>
                <a:gd name="T25" fmla="*/ T24 w 2987"/>
                <a:gd name="T26" fmla="+- 0 -874 -1046"/>
                <a:gd name="T27" fmla="*/ -874 h 2329"/>
                <a:gd name="T28" fmla="+- 0 4672 4641"/>
                <a:gd name="T29" fmla="*/ T28 w 2987"/>
                <a:gd name="T30" fmla="+- 0 -808 -1046"/>
                <a:gd name="T31" fmla="*/ -808 h 2329"/>
                <a:gd name="T32" fmla="+- 0 4649 4641"/>
                <a:gd name="T33" fmla="*/ T32 w 2987"/>
                <a:gd name="T34" fmla="+- 0 -736 -1046"/>
                <a:gd name="T35" fmla="*/ -736 h 2329"/>
                <a:gd name="T36" fmla="+- 0 4641 4641"/>
                <a:gd name="T37" fmla="*/ T36 w 2987"/>
                <a:gd name="T38" fmla="+- 0 -657 -1046"/>
                <a:gd name="T39" fmla="*/ -657 h 2329"/>
                <a:gd name="T40" fmla="+- 0 4641 4641"/>
                <a:gd name="T41" fmla="*/ T40 w 2987"/>
                <a:gd name="T42" fmla="+- 0 895 -1046"/>
                <a:gd name="T43" fmla="*/ 895 h 2329"/>
                <a:gd name="T44" fmla="+- 0 4649 4641"/>
                <a:gd name="T45" fmla="*/ T44 w 2987"/>
                <a:gd name="T46" fmla="+- 0 973 -1046"/>
                <a:gd name="T47" fmla="*/ 973 h 2329"/>
                <a:gd name="T48" fmla="+- 0 4672 4641"/>
                <a:gd name="T49" fmla="*/ T48 w 2987"/>
                <a:gd name="T50" fmla="+- 0 1046 -1046"/>
                <a:gd name="T51" fmla="*/ 1046 h 2329"/>
                <a:gd name="T52" fmla="+- 0 4708 4641"/>
                <a:gd name="T53" fmla="*/ T52 w 2987"/>
                <a:gd name="T54" fmla="+- 0 1112 -1046"/>
                <a:gd name="T55" fmla="*/ 1112 h 2329"/>
                <a:gd name="T56" fmla="+- 0 4755 4641"/>
                <a:gd name="T57" fmla="*/ T56 w 2987"/>
                <a:gd name="T58" fmla="+- 0 1170 -1046"/>
                <a:gd name="T59" fmla="*/ 1170 h 2329"/>
                <a:gd name="T60" fmla="+- 0 4813 4641"/>
                <a:gd name="T61" fmla="*/ T60 w 2987"/>
                <a:gd name="T62" fmla="+- 0 1217 -1046"/>
                <a:gd name="T63" fmla="*/ 1217 h 2329"/>
                <a:gd name="T64" fmla="+- 0 4878 4641"/>
                <a:gd name="T65" fmla="*/ T64 w 2987"/>
                <a:gd name="T66" fmla="+- 0 1253 -1046"/>
                <a:gd name="T67" fmla="*/ 1253 h 2329"/>
                <a:gd name="T68" fmla="+- 0 4951 4641"/>
                <a:gd name="T69" fmla="*/ T68 w 2987"/>
                <a:gd name="T70" fmla="+- 0 1276 -1046"/>
                <a:gd name="T71" fmla="*/ 1276 h 2329"/>
                <a:gd name="T72" fmla="+- 0 5030 4641"/>
                <a:gd name="T73" fmla="*/ T72 w 2987"/>
                <a:gd name="T74" fmla="+- 0 1283 -1046"/>
                <a:gd name="T75" fmla="*/ 1283 h 2329"/>
                <a:gd name="T76" fmla="+- 0 7240 4641"/>
                <a:gd name="T77" fmla="*/ T76 w 2987"/>
                <a:gd name="T78" fmla="+- 0 1283 -1046"/>
                <a:gd name="T79" fmla="*/ 1283 h 2329"/>
                <a:gd name="T80" fmla="+- 0 7318 4641"/>
                <a:gd name="T81" fmla="*/ T80 w 2987"/>
                <a:gd name="T82" fmla="+- 0 1276 -1046"/>
                <a:gd name="T83" fmla="*/ 1276 h 2329"/>
                <a:gd name="T84" fmla="+- 0 7391 4641"/>
                <a:gd name="T85" fmla="*/ T84 w 2987"/>
                <a:gd name="T86" fmla="+- 0 1253 -1046"/>
                <a:gd name="T87" fmla="*/ 1253 h 2329"/>
                <a:gd name="T88" fmla="+- 0 7457 4641"/>
                <a:gd name="T89" fmla="*/ T88 w 2987"/>
                <a:gd name="T90" fmla="+- 0 1217 -1046"/>
                <a:gd name="T91" fmla="*/ 1217 h 2329"/>
                <a:gd name="T92" fmla="+- 0 7514 4641"/>
                <a:gd name="T93" fmla="*/ T92 w 2987"/>
                <a:gd name="T94" fmla="+- 0 1170 -1046"/>
                <a:gd name="T95" fmla="*/ 1170 h 2329"/>
                <a:gd name="T96" fmla="+- 0 7562 4641"/>
                <a:gd name="T97" fmla="*/ T96 w 2987"/>
                <a:gd name="T98" fmla="+- 0 1112 -1046"/>
                <a:gd name="T99" fmla="*/ 1112 h 2329"/>
                <a:gd name="T100" fmla="+- 0 7597 4641"/>
                <a:gd name="T101" fmla="*/ T100 w 2987"/>
                <a:gd name="T102" fmla="+- 0 1046 -1046"/>
                <a:gd name="T103" fmla="*/ 1046 h 2329"/>
                <a:gd name="T104" fmla="+- 0 7620 4641"/>
                <a:gd name="T105" fmla="*/ T104 w 2987"/>
                <a:gd name="T106" fmla="+- 0 973 -1046"/>
                <a:gd name="T107" fmla="*/ 973 h 2329"/>
                <a:gd name="T108" fmla="+- 0 7628 4641"/>
                <a:gd name="T109" fmla="*/ T108 w 2987"/>
                <a:gd name="T110" fmla="+- 0 895 -1046"/>
                <a:gd name="T111" fmla="*/ 895 h 2329"/>
                <a:gd name="T112" fmla="+- 0 7628 4641"/>
                <a:gd name="T113" fmla="*/ T112 w 2987"/>
                <a:gd name="T114" fmla="+- 0 -657 -1046"/>
                <a:gd name="T115" fmla="*/ -657 h 2329"/>
                <a:gd name="T116" fmla="+- 0 7620 4641"/>
                <a:gd name="T117" fmla="*/ T116 w 2987"/>
                <a:gd name="T118" fmla="+- 0 -736 -1046"/>
                <a:gd name="T119" fmla="*/ -736 h 2329"/>
                <a:gd name="T120" fmla="+- 0 7597 4641"/>
                <a:gd name="T121" fmla="*/ T120 w 2987"/>
                <a:gd name="T122" fmla="+- 0 -808 -1046"/>
                <a:gd name="T123" fmla="*/ -808 h 2329"/>
                <a:gd name="T124" fmla="+- 0 7562 4641"/>
                <a:gd name="T125" fmla="*/ T124 w 2987"/>
                <a:gd name="T126" fmla="+- 0 -874 -1046"/>
                <a:gd name="T127" fmla="*/ -874 h 2329"/>
                <a:gd name="T128" fmla="+- 0 7514 4641"/>
                <a:gd name="T129" fmla="*/ T128 w 2987"/>
                <a:gd name="T130" fmla="+- 0 -932 -1046"/>
                <a:gd name="T131" fmla="*/ -932 h 2329"/>
                <a:gd name="T132" fmla="+- 0 7457 4641"/>
                <a:gd name="T133" fmla="*/ T132 w 2987"/>
                <a:gd name="T134" fmla="+- 0 -979 -1046"/>
                <a:gd name="T135" fmla="*/ -979 h 2329"/>
                <a:gd name="T136" fmla="+- 0 7391 4641"/>
                <a:gd name="T137" fmla="*/ T136 w 2987"/>
                <a:gd name="T138" fmla="+- 0 -1015 -1046"/>
                <a:gd name="T139" fmla="*/ -1015 h 2329"/>
                <a:gd name="T140" fmla="+- 0 7318 4641"/>
                <a:gd name="T141" fmla="*/ T140 w 2987"/>
                <a:gd name="T142" fmla="+- 0 -1038 -1046"/>
                <a:gd name="T143" fmla="*/ -1038 h 2329"/>
                <a:gd name="T144" fmla="+- 0 7240 4641"/>
                <a:gd name="T145" fmla="*/ T144 w 2987"/>
                <a:gd name="T146" fmla="+- 0 -1046 -1046"/>
                <a:gd name="T147" fmla="*/ -1046 h 232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987" h="2329">
                  <a:moveTo>
                    <a:pt x="2599" y="0"/>
                  </a:moveTo>
                  <a:lnTo>
                    <a:pt x="389" y="0"/>
                  </a:lnTo>
                  <a:lnTo>
                    <a:pt x="310" y="8"/>
                  </a:lnTo>
                  <a:lnTo>
                    <a:pt x="237" y="31"/>
                  </a:lnTo>
                  <a:lnTo>
                    <a:pt x="172" y="67"/>
                  </a:lnTo>
                  <a:lnTo>
                    <a:pt x="114" y="114"/>
                  </a:lnTo>
                  <a:lnTo>
                    <a:pt x="67" y="172"/>
                  </a:lnTo>
                  <a:lnTo>
                    <a:pt x="31" y="238"/>
                  </a:lnTo>
                  <a:lnTo>
                    <a:pt x="8" y="310"/>
                  </a:lnTo>
                  <a:lnTo>
                    <a:pt x="0" y="389"/>
                  </a:lnTo>
                  <a:lnTo>
                    <a:pt x="0" y="1941"/>
                  </a:lnTo>
                  <a:lnTo>
                    <a:pt x="8" y="2019"/>
                  </a:lnTo>
                  <a:lnTo>
                    <a:pt x="31" y="2092"/>
                  </a:lnTo>
                  <a:lnTo>
                    <a:pt x="67" y="2158"/>
                  </a:lnTo>
                  <a:lnTo>
                    <a:pt x="114" y="2216"/>
                  </a:lnTo>
                  <a:lnTo>
                    <a:pt x="172" y="2263"/>
                  </a:lnTo>
                  <a:lnTo>
                    <a:pt x="237" y="2299"/>
                  </a:lnTo>
                  <a:lnTo>
                    <a:pt x="310" y="2322"/>
                  </a:lnTo>
                  <a:lnTo>
                    <a:pt x="389" y="2329"/>
                  </a:lnTo>
                  <a:lnTo>
                    <a:pt x="2599" y="2329"/>
                  </a:lnTo>
                  <a:lnTo>
                    <a:pt x="2677" y="2322"/>
                  </a:lnTo>
                  <a:lnTo>
                    <a:pt x="2750" y="2299"/>
                  </a:lnTo>
                  <a:lnTo>
                    <a:pt x="2816" y="2263"/>
                  </a:lnTo>
                  <a:lnTo>
                    <a:pt x="2873" y="2216"/>
                  </a:lnTo>
                  <a:lnTo>
                    <a:pt x="2921" y="2158"/>
                  </a:lnTo>
                  <a:lnTo>
                    <a:pt x="2956" y="2092"/>
                  </a:lnTo>
                  <a:lnTo>
                    <a:pt x="2979" y="2019"/>
                  </a:lnTo>
                  <a:lnTo>
                    <a:pt x="2987" y="1941"/>
                  </a:lnTo>
                  <a:lnTo>
                    <a:pt x="2987" y="389"/>
                  </a:lnTo>
                  <a:lnTo>
                    <a:pt x="2979" y="310"/>
                  </a:lnTo>
                  <a:lnTo>
                    <a:pt x="2956" y="238"/>
                  </a:lnTo>
                  <a:lnTo>
                    <a:pt x="2921" y="172"/>
                  </a:lnTo>
                  <a:lnTo>
                    <a:pt x="2873" y="114"/>
                  </a:lnTo>
                  <a:lnTo>
                    <a:pt x="2816" y="67"/>
                  </a:lnTo>
                  <a:lnTo>
                    <a:pt x="2750" y="31"/>
                  </a:lnTo>
                  <a:lnTo>
                    <a:pt x="2677" y="8"/>
                  </a:lnTo>
                  <a:lnTo>
                    <a:pt x="2599" y="0"/>
                  </a:lnTo>
                  <a:close/>
                </a:path>
              </a:pathLst>
            </a:custGeom>
            <a:solidFill>
              <a:srgbClr val="1F48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 dirty="0" smtClean="0"/>
            </a:p>
            <a:p>
              <a:pPr algn="ctr"/>
              <a:r>
                <a:rPr lang="es-CL" sz="2000" dirty="0" smtClean="0">
                  <a:solidFill>
                    <a:schemeClr val="bg1"/>
                  </a:solidFill>
                </a:rPr>
                <a:t>Coordinadora Disciplinaria</a:t>
              </a:r>
              <a:endParaRPr lang="es-CL" sz="2000" dirty="0">
                <a:solidFill>
                  <a:schemeClr val="bg1"/>
                </a:solidFill>
              </a:endParaRPr>
            </a:p>
          </p:txBody>
        </p:sp>
        <p:sp>
          <p:nvSpPr>
            <p:cNvPr id="16" name="Freeform 81"/>
            <p:cNvSpPr>
              <a:spLocks/>
            </p:cNvSpPr>
            <p:nvPr/>
          </p:nvSpPr>
          <p:spPr bwMode="auto">
            <a:xfrm>
              <a:off x="4641" y="-1046"/>
              <a:ext cx="2987" cy="2329"/>
            </a:xfrm>
            <a:custGeom>
              <a:avLst/>
              <a:gdLst>
                <a:gd name="T0" fmla="+- 0 4641 4641"/>
                <a:gd name="T1" fmla="*/ T0 w 2987"/>
                <a:gd name="T2" fmla="+- 0 -657 -1046"/>
                <a:gd name="T3" fmla="*/ -657 h 2329"/>
                <a:gd name="T4" fmla="+- 0 4649 4641"/>
                <a:gd name="T5" fmla="*/ T4 w 2987"/>
                <a:gd name="T6" fmla="+- 0 -736 -1046"/>
                <a:gd name="T7" fmla="*/ -736 h 2329"/>
                <a:gd name="T8" fmla="+- 0 4672 4641"/>
                <a:gd name="T9" fmla="*/ T8 w 2987"/>
                <a:gd name="T10" fmla="+- 0 -808 -1046"/>
                <a:gd name="T11" fmla="*/ -808 h 2329"/>
                <a:gd name="T12" fmla="+- 0 4708 4641"/>
                <a:gd name="T13" fmla="*/ T12 w 2987"/>
                <a:gd name="T14" fmla="+- 0 -874 -1046"/>
                <a:gd name="T15" fmla="*/ -874 h 2329"/>
                <a:gd name="T16" fmla="+- 0 4755 4641"/>
                <a:gd name="T17" fmla="*/ T16 w 2987"/>
                <a:gd name="T18" fmla="+- 0 -932 -1046"/>
                <a:gd name="T19" fmla="*/ -932 h 2329"/>
                <a:gd name="T20" fmla="+- 0 4813 4641"/>
                <a:gd name="T21" fmla="*/ T20 w 2987"/>
                <a:gd name="T22" fmla="+- 0 -979 -1046"/>
                <a:gd name="T23" fmla="*/ -979 h 2329"/>
                <a:gd name="T24" fmla="+- 0 4878 4641"/>
                <a:gd name="T25" fmla="*/ T24 w 2987"/>
                <a:gd name="T26" fmla="+- 0 -1015 -1046"/>
                <a:gd name="T27" fmla="*/ -1015 h 2329"/>
                <a:gd name="T28" fmla="+- 0 4951 4641"/>
                <a:gd name="T29" fmla="*/ T28 w 2987"/>
                <a:gd name="T30" fmla="+- 0 -1038 -1046"/>
                <a:gd name="T31" fmla="*/ -1038 h 2329"/>
                <a:gd name="T32" fmla="+- 0 5030 4641"/>
                <a:gd name="T33" fmla="*/ T32 w 2987"/>
                <a:gd name="T34" fmla="+- 0 -1046 -1046"/>
                <a:gd name="T35" fmla="*/ -1046 h 2329"/>
                <a:gd name="T36" fmla="+- 0 7240 4641"/>
                <a:gd name="T37" fmla="*/ T36 w 2987"/>
                <a:gd name="T38" fmla="+- 0 -1046 -1046"/>
                <a:gd name="T39" fmla="*/ -1046 h 2329"/>
                <a:gd name="T40" fmla="+- 0 7318 4641"/>
                <a:gd name="T41" fmla="*/ T40 w 2987"/>
                <a:gd name="T42" fmla="+- 0 -1038 -1046"/>
                <a:gd name="T43" fmla="*/ -1038 h 2329"/>
                <a:gd name="T44" fmla="+- 0 7391 4641"/>
                <a:gd name="T45" fmla="*/ T44 w 2987"/>
                <a:gd name="T46" fmla="+- 0 -1015 -1046"/>
                <a:gd name="T47" fmla="*/ -1015 h 2329"/>
                <a:gd name="T48" fmla="+- 0 7457 4641"/>
                <a:gd name="T49" fmla="*/ T48 w 2987"/>
                <a:gd name="T50" fmla="+- 0 -979 -1046"/>
                <a:gd name="T51" fmla="*/ -979 h 2329"/>
                <a:gd name="T52" fmla="+- 0 7514 4641"/>
                <a:gd name="T53" fmla="*/ T52 w 2987"/>
                <a:gd name="T54" fmla="+- 0 -932 -1046"/>
                <a:gd name="T55" fmla="*/ -932 h 2329"/>
                <a:gd name="T56" fmla="+- 0 7562 4641"/>
                <a:gd name="T57" fmla="*/ T56 w 2987"/>
                <a:gd name="T58" fmla="+- 0 -874 -1046"/>
                <a:gd name="T59" fmla="*/ -874 h 2329"/>
                <a:gd name="T60" fmla="+- 0 7597 4641"/>
                <a:gd name="T61" fmla="*/ T60 w 2987"/>
                <a:gd name="T62" fmla="+- 0 -808 -1046"/>
                <a:gd name="T63" fmla="*/ -808 h 2329"/>
                <a:gd name="T64" fmla="+- 0 7620 4641"/>
                <a:gd name="T65" fmla="*/ T64 w 2987"/>
                <a:gd name="T66" fmla="+- 0 -736 -1046"/>
                <a:gd name="T67" fmla="*/ -736 h 2329"/>
                <a:gd name="T68" fmla="+- 0 7628 4641"/>
                <a:gd name="T69" fmla="*/ T68 w 2987"/>
                <a:gd name="T70" fmla="+- 0 -657 -1046"/>
                <a:gd name="T71" fmla="*/ -657 h 2329"/>
                <a:gd name="T72" fmla="+- 0 7628 4641"/>
                <a:gd name="T73" fmla="*/ T72 w 2987"/>
                <a:gd name="T74" fmla="+- 0 895 -1046"/>
                <a:gd name="T75" fmla="*/ 895 h 2329"/>
                <a:gd name="T76" fmla="+- 0 7620 4641"/>
                <a:gd name="T77" fmla="*/ T76 w 2987"/>
                <a:gd name="T78" fmla="+- 0 973 -1046"/>
                <a:gd name="T79" fmla="*/ 973 h 2329"/>
                <a:gd name="T80" fmla="+- 0 7597 4641"/>
                <a:gd name="T81" fmla="*/ T80 w 2987"/>
                <a:gd name="T82" fmla="+- 0 1046 -1046"/>
                <a:gd name="T83" fmla="*/ 1046 h 2329"/>
                <a:gd name="T84" fmla="+- 0 7562 4641"/>
                <a:gd name="T85" fmla="*/ T84 w 2987"/>
                <a:gd name="T86" fmla="+- 0 1112 -1046"/>
                <a:gd name="T87" fmla="*/ 1112 h 2329"/>
                <a:gd name="T88" fmla="+- 0 7514 4641"/>
                <a:gd name="T89" fmla="*/ T88 w 2987"/>
                <a:gd name="T90" fmla="+- 0 1170 -1046"/>
                <a:gd name="T91" fmla="*/ 1170 h 2329"/>
                <a:gd name="T92" fmla="+- 0 7457 4641"/>
                <a:gd name="T93" fmla="*/ T92 w 2987"/>
                <a:gd name="T94" fmla="+- 0 1217 -1046"/>
                <a:gd name="T95" fmla="*/ 1217 h 2329"/>
                <a:gd name="T96" fmla="+- 0 7391 4641"/>
                <a:gd name="T97" fmla="*/ T96 w 2987"/>
                <a:gd name="T98" fmla="+- 0 1253 -1046"/>
                <a:gd name="T99" fmla="*/ 1253 h 2329"/>
                <a:gd name="T100" fmla="+- 0 7318 4641"/>
                <a:gd name="T101" fmla="*/ T100 w 2987"/>
                <a:gd name="T102" fmla="+- 0 1276 -1046"/>
                <a:gd name="T103" fmla="*/ 1276 h 2329"/>
                <a:gd name="T104" fmla="+- 0 7240 4641"/>
                <a:gd name="T105" fmla="*/ T104 w 2987"/>
                <a:gd name="T106" fmla="+- 0 1283 -1046"/>
                <a:gd name="T107" fmla="*/ 1283 h 2329"/>
                <a:gd name="T108" fmla="+- 0 5030 4641"/>
                <a:gd name="T109" fmla="*/ T108 w 2987"/>
                <a:gd name="T110" fmla="+- 0 1283 -1046"/>
                <a:gd name="T111" fmla="*/ 1283 h 2329"/>
                <a:gd name="T112" fmla="+- 0 4951 4641"/>
                <a:gd name="T113" fmla="*/ T112 w 2987"/>
                <a:gd name="T114" fmla="+- 0 1276 -1046"/>
                <a:gd name="T115" fmla="*/ 1276 h 2329"/>
                <a:gd name="T116" fmla="+- 0 4878 4641"/>
                <a:gd name="T117" fmla="*/ T116 w 2987"/>
                <a:gd name="T118" fmla="+- 0 1253 -1046"/>
                <a:gd name="T119" fmla="*/ 1253 h 2329"/>
                <a:gd name="T120" fmla="+- 0 4813 4641"/>
                <a:gd name="T121" fmla="*/ T120 w 2987"/>
                <a:gd name="T122" fmla="+- 0 1217 -1046"/>
                <a:gd name="T123" fmla="*/ 1217 h 2329"/>
                <a:gd name="T124" fmla="+- 0 4755 4641"/>
                <a:gd name="T125" fmla="*/ T124 w 2987"/>
                <a:gd name="T126" fmla="+- 0 1170 -1046"/>
                <a:gd name="T127" fmla="*/ 1170 h 2329"/>
                <a:gd name="T128" fmla="+- 0 4708 4641"/>
                <a:gd name="T129" fmla="*/ T128 w 2987"/>
                <a:gd name="T130" fmla="+- 0 1112 -1046"/>
                <a:gd name="T131" fmla="*/ 1112 h 2329"/>
                <a:gd name="T132" fmla="+- 0 4672 4641"/>
                <a:gd name="T133" fmla="*/ T132 w 2987"/>
                <a:gd name="T134" fmla="+- 0 1046 -1046"/>
                <a:gd name="T135" fmla="*/ 1046 h 2329"/>
                <a:gd name="T136" fmla="+- 0 4649 4641"/>
                <a:gd name="T137" fmla="*/ T136 w 2987"/>
                <a:gd name="T138" fmla="+- 0 973 -1046"/>
                <a:gd name="T139" fmla="*/ 973 h 2329"/>
                <a:gd name="T140" fmla="+- 0 4641 4641"/>
                <a:gd name="T141" fmla="*/ T140 w 2987"/>
                <a:gd name="T142" fmla="+- 0 895 -1046"/>
                <a:gd name="T143" fmla="*/ 895 h 2329"/>
                <a:gd name="T144" fmla="+- 0 4641 4641"/>
                <a:gd name="T145" fmla="*/ T144 w 2987"/>
                <a:gd name="T146" fmla="+- 0 -657 -1046"/>
                <a:gd name="T147" fmla="*/ -657 h 232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</a:cxnLst>
              <a:rect l="0" t="0" r="r" b="b"/>
              <a:pathLst>
                <a:path w="2987" h="2329">
                  <a:moveTo>
                    <a:pt x="0" y="389"/>
                  </a:moveTo>
                  <a:lnTo>
                    <a:pt x="8" y="310"/>
                  </a:lnTo>
                  <a:lnTo>
                    <a:pt x="31" y="238"/>
                  </a:lnTo>
                  <a:lnTo>
                    <a:pt x="67" y="172"/>
                  </a:lnTo>
                  <a:lnTo>
                    <a:pt x="114" y="114"/>
                  </a:lnTo>
                  <a:lnTo>
                    <a:pt x="172" y="67"/>
                  </a:lnTo>
                  <a:lnTo>
                    <a:pt x="237" y="31"/>
                  </a:lnTo>
                  <a:lnTo>
                    <a:pt x="310" y="8"/>
                  </a:lnTo>
                  <a:lnTo>
                    <a:pt x="389" y="0"/>
                  </a:lnTo>
                  <a:lnTo>
                    <a:pt x="2599" y="0"/>
                  </a:lnTo>
                  <a:lnTo>
                    <a:pt x="2677" y="8"/>
                  </a:lnTo>
                  <a:lnTo>
                    <a:pt x="2750" y="31"/>
                  </a:lnTo>
                  <a:lnTo>
                    <a:pt x="2816" y="67"/>
                  </a:lnTo>
                  <a:lnTo>
                    <a:pt x="2873" y="114"/>
                  </a:lnTo>
                  <a:lnTo>
                    <a:pt x="2921" y="172"/>
                  </a:lnTo>
                  <a:lnTo>
                    <a:pt x="2956" y="238"/>
                  </a:lnTo>
                  <a:lnTo>
                    <a:pt x="2979" y="310"/>
                  </a:lnTo>
                  <a:lnTo>
                    <a:pt x="2987" y="389"/>
                  </a:lnTo>
                  <a:lnTo>
                    <a:pt x="2987" y="1941"/>
                  </a:lnTo>
                  <a:lnTo>
                    <a:pt x="2979" y="2019"/>
                  </a:lnTo>
                  <a:lnTo>
                    <a:pt x="2956" y="2092"/>
                  </a:lnTo>
                  <a:lnTo>
                    <a:pt x="2921" y="2158"/>
                  </a:lnTo>
                  <a:lnTo>
                    <a:pt x="2873" y="2216"/>
                  </a:lnTo>
                  <a:lnTo>
                    <a:pt x="2816" y="2263"/>
                  </a:lnTo>
                  <a:lnTo>
                    <a:pt x="2750" y="2299"/>
                  </a:lnTo>
                  <a:lnTo>
                    <a:pt x="2677" y="2322"/>
                  </a:lnTo>
                  <a:lnTo>
                    <a:pt x="2599" y="2329"/>
                  </a:lnTo>
                  <a:lnTo>
                    <a:pt x="389" y="2329"/>
                  </a:lnTo>
                  <a:lnTo>
                    <a:pt x="310" y="2322"/>
                  </a:lnTo>
                  <a:lnTo>
                    <a:pt x="237" y="2299"/>
                  </a:lnTo>
                  <a:lnTo>
                    <a:pt x="172" y="2263"/>
                  </a:lnTo>
                  <a:lnTo>
                    <a:pt x="114" y="2216"/>
                  </a:lnTo>
                  <a:lnTo>
                    <a:pt x="67" y="2158"/>
                  </a:lnTo>
                  <a:lnTo>
                    <a:pt x="31" y="2092"/>
                  </a:lnTo>
                  <a:lnTo>
                    <a:pt x="8" y="2019"/>
                  </a:lnTo>
                  <a:lnTo>
                    <a:pt x="0" y="1941"/>
                  </a:lnTo>
                  <a:lnTo>
                    <a:pt x="0" y="389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/>
            </a:p>
          </p:txBody>
        </p:sp>
      </p:grpSp>
      <p:sp>
        <p:nvSpPr>
          <p:cNvPr id="4" name="CuadroTexto 3"/>
          <p:cNvSpPr txBox="1"/>
          <p:nvPr/>
        </p:nvSpPr>
        <p:spPr>
          <a:xfrm>
            <a:off x="3367302" y="4369749"/>
            <a:ext cx="4737720" cy="40011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chemeClr val="bg1"/>
                </a:solidFill>
              </a:rPr>
              <a:t>Activación del </a:t>
            </a:r>
            <a:r>
              <a:rPr lang="es-CL" sz="2000" b="1" dirty="0" err="1" smtClean="0">
                <a:solidFill>
                  <a:schemeClr val="bg1"/>
                </a:solidFill>
              </a:rPr>
              <a:t>Sitema</a:t>
            </a:r>
            <a:r>
              <a:rPr lang="es-CL" sz="2000" b="1" dirty="0" smtClean="0">
                <a:solidFill>
                  <a:schemeClr val="bg1"/>
                </a:solidFill>
              </a:rPr>
              <a:t> de </a:t>
            </a:r>
            <a:r>
              <a:rPr lang="es-CL" sz="2000" b="1" dirty="0" err="1" smtClean="0">
                <a:solidFill>
                  <a:schemeClr val="bg1"/>
                </a:solidFill>
              </a:rPr>
              <a:t>Alatrma</a:t>
            </a:r>
            <a:r>
              <a:rPr lang="es-CL" sz="2000" b="1" dirty="0" smtClean="0">
                <a:solidFill>
                  <a:schemeClr val="bg1"/>
                </a:solidFill>
              </a:rPr>
              <a:t> Interno</a:t>
            </a:r>
            <a:endParaRPr lang="es-CL" sz="2000" b="1" dirty="0">
              <a:solidFill>
                <a:schemeClr val="bg1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7206406" y="6099796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mtClean="0">
                <a:hlinkClick r:id="rId4" action="ppaction://hlinksldjump"/>
              </a:rPr>
              <a:t>Menú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14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onector recto 9"/>
          <p:cNvCxnSpPr/>
          <p:nvPr/>
        </p:nvCxnSpPr>
        <p:spPr>
          <a:xfrm flipV="1">
            <a:off x="0" y="262932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9410" y="157920"/>
            <a:ext cx="721386" cy="809663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 flipV="1">
            <a:off x="0" y="6487664"/>
            <a:ext cx="9144000" cy="13648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2934269" y="6501312"/>
            <a:ext cx="34255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smtClean="0">
                <a:hlinkClick r:id="rId3"/>
              </a:rPr>
              <a:t>Descargue plan completo, pinche aquí</a:t>
            </a:r>
            <a:endParaRPr lang="es-CL" sz="1600"/>
          </a:p>
        </p:txBody>
      </p:sp>
      <p:sp>
        <p:nvSpPr>
          <p:cNvPr id="3" name="CuadroTexto 2"/>
          <p:cNvSpPr txBox="1"/>
          <p:nvPr/>
        </p:nvSpPr>
        <p:spPr>
          <a:xfrm>
            <a:off x="183210" y="524114"/>
            <a:ext cx="85644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rgbClr val="C00000"/>
                </a:solidFill>
              </a:rPr>
              <a:t>PROTOCOLO DE ACCIÓN ANTE EMERGENCIA</a:t>
            </a:r>
            <a:endParaRPr lang="es-CL" sz="2000" dirty="0">
              <a:solidFill>
                <a:srgbClr val="C00000"/>
              </a:solidFill>
            </a:endParaRPr>
          </a:p>
          <a:p>
            <a:r>
              <a:rPr lang="es-ES" sz="2000" b="1" dirty="0"/>
              <a:t> </a:t>
            </a:r>
            <a:endParaRPr lang="es-CL" sz="1200" dirty="0"/>
          </a:p>
        </p:txBody>
      </p:sp>
      <p:grpSp>
        <p:nvGrpSpPr>
          <p:cNvPr id="17" name="Group 77"/>
          <p:cNvGrpSpPr>
            <a:grpSpLocks/>
          </p:cNvGrpSpPr>
          <p:nvPr/>
        </p:nvGrpSpPr>
        <p:grpSpPr bwMode="auto">
          <a:xfrm>
            <a:off x="243080" y="1107280"/>
            <a:ext cx="8564450" cy="4990314"/>
            <a:chOff x="1761" y="333"/>
            <a:chExt cx="9275" cy="5550"/>
          </a:xfrm>
        </p:grpSpPr>
        <p:pic>
          <p:nvPicPr>
            <p:cNvPr id="18" name="Picture 7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" y="517"/>
              <a:ext cx="8939" cy="52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78"/>
            <p:cNvSpPr>
              <a:spLocks noChangeArrowheads="1"/>
            </p:cNvSpPr>
            <p:nvPr/>
          </p:nvSpPr>
          <p:spPr bwMode="auto">
            <a:xfrm>
              <a:off x="1761" y="333"/>
              <a:ext cx="9275" cy="555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s-CL"/>
            </a:p>
          </p:txBody>
        </p:sp>
      </p:grpSp>
      <p:sp>
        <p:nvSpPr>
          <p:cNvPr id="20" name="CuadroTexto 19"/>
          <p:cNvSpPr txBox="1"/>
          <p:nvPr/>
        </p:nvSpPr>
        <p:spPr>
          <a:xfrm>
            <a:off x="7197671" y="6118332"/>
            <a:ext cx="1609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 smtClean="0">
                <a:hlinkClick r:id="rId5" action="ppaction://hlinksldjump"/>
              </a:rPr>
              <a:t>Menú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43477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4306</TotalTime>
  <Words>1862</Words>
  <Application>Microsoft Office PowerPoint</Application>
  <PresentationFormat>Presentación en pantalla (4:3)</PresentationFormat>
  <Paragraphs>506</Paragraphs>
  <Slides>33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33</vt:i4>
      </vt:variant>
    </vt:vector>
  </HeadingPairs>
  <TitlesOfParts>
    <vt:vector size="39" baseType="lpstr">
      <vt:lpstr>Arial</vt:lpstr>
      <vt:lpstr>Arial MT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Col Carlos Cousiño</dc:creator>
  <cp:lastModifiedBy>Karen</cp:lastModifiedBy>
  <cp:revision>50</cp:revision>
  <dcterms:created xsi:type="dcterms:W3CDTF">2023-05-12T13:49:56Z</dcterms:created>
  <dcterms:modified xsi:type="dcterms:W3CDTF">2023-05-25T02:11:52Z</dcterms:modified>
</cp:coreProperties>
</file>